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1824" r:id="rId2"/>
    <p:sldId id="1826" r:id="rId3"/>
    <p:sldId id="1825" r:id="rId4"/>
    <p:sldId id="1830" r:id="rId5"/>
    <p:sldId id="256" r:id="rId6"/>
    <p:sldId id="1828" r:id="rId7"/>
    <p:sldId id="1835" r:id="rId8"/>
    <p:sldId id="258" r:id="rId9"/>
    <p:sldId id="1831" r:id="rId10"/>
    <p:sldId id="1841" r:id="rId11"/>
    <p:sldId id="1842" r:id="rId12"/>
    <p:sldId id="1829" r:id="rId13"/>
    <p:sldId id="1836" r:id="rId14"/>
    <p:sldId id="257" r:id="rId15"/>
    <p:sldId id="1832" r:id="rId16"/>
    <p:sldId id="728" r:id="rId17"/>
    <p:sldId id="1840" r:id="rId18"/>
    <p:sldId id="1843" r:id="rId19"/>
    <p:sldId id="349" r:id="rId20"/>
    <p:sldId id="1833" r:id="rId21"/>
    <p:sldId id="1839" r:id="rId22"/>
    <p:sldId id="1834" r:id="rId23"/>
    <p:sldId id="1838" r:id="rId24"/>
    <p:sldId id="1827" r:id="rId2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27"/>
    <p:restoredTop sz="94703"/>
  </p:normalViewPr>
  <p:slideViewPr>
    <p:cSldViewPr snapToGrid="0">
      <p:cViewPr>
        <p:scale>
          <a:sx n="76" d="100"/>
          <a:sy n="76" d="100"/>
        </p:scale>
        <p:origin x="1000" y="1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A7E6C-A15C-6240-802D-2DE2F53559E0}" type="datetimeFigureOut">
              <a:rPr lang="es-MX" smtClean="0"/>
              <a:t>25/10/24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9D2A6-0637-4947-B6EA-D7EE614B48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9753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9D2A6-0637-4947-B6EA-D7EE614B4804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1674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530193B-564F-4854-8A52-728F3FB19C85}" type="slidenum">
              <a:rPr lang="es-ES" noProof="0" smtClean="0"/>
              <a:t>19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72314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B119DE-FADB-4EA9-9312-11E4C0B64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B4650A-D4D0-AC40-0A58-BB49B3431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60EE86-CC01-C79C-959A-FD4544A3F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D5683-3B5E-634C-B684-067A2B5BB92F}" type="datetimeFigureOut">
              <a:rPr lang="es-MX" smtClean="0"/>
              <a:t>25/10/24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2FFF89-70B2-7754-0316-F5218B3E7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B6FA8B-3B58-64C1-781C-5427E8C8B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3A66-CD95-2C4C-B2E4-BA5C50039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363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899958-0234-704F-9C25-C9564CC58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60904E-9154-7B93-A85E-61923AC7D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3A3701-637C-848A-D1E9-B8195880A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D5683-3B5E-634C-B684-067A2B5BB92F}" type="datetimeFigureOut">
              <a:rPr lang="es-MX" smtClean="0"/>
              <a:t>25/10/24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334CC8-EFE4-BD3D-5371-DC112449F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4F6EB5-DB2F-2FF7-F62F-F4040140C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3A66-CD95-2C4C-B2E4-BA5C50039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088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494377-B0AF-DB1E-0AE9-DA7DB9D3B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617CC4-9571-547A-6D0F-2F35C876D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ADD095-6B1E-FD60-45C3-25FD02309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D5683-3B5E-634C-B684-067A2B5BB92F}" type="datetimeFigureOut">
              <a:rPr lang="es-MX" smtClean="0"/>
              <a:t>25/10/24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864902-1DB0-CD77-F652-D426BD7B3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E3FB04-84FD-0852-D0CE-6DD075238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3A66-CD95-2C4C-B2E4-BA5C50039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0936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981AE2-05A4-9156-807B-EAA75C70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7440CF-61EC-7486-9713-F6A81CE886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6A4F23-EB9E-9BD8-517A-F4CB391E74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D4D578-2FAB-A8D9-45D1-580D4E97A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D5683-3B5E-634C-B684-067A2B5BB92F}" type="datetimeFigureOut">
              <a:rPr lang="es-MX" smtClean="0"/>
              <a:t>25/10/24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2B2B88-978A-3BEA-909A-27193A775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CBA10C-B37A-FA4B-D3BA-509FBB9E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3A66-CD95-2C4C-B2E4-BA5C50039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1078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B1E1D9-7CAD-70EB-2343-E0A30FDD3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3E9B94-6D75-46DA-68F8-0BEB9EC83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4B4C5B-8FDF-D94D-402F-41FB45A0C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FC3CB6B-F656-7750-2D02-7CF4375117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57F8D3-F7D3-C7D7-F624-1DCDF3E2F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B52C4B2-3B72-A2D2-2E0A-431E1724A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D5683-3B5E-634C-B684-067A2B5BB92F}" type="datetimeFigureOut">
              <a:rPr lang="es-MX" smtClean="0"/>
              <a:t>25/10/24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CCB570F-DC0E-0478-4CDA-26A757884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DCF8913-AD0C-00A3-9FA2-C6ACDF581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3A66-CD95-2C4C-B2E4-BA5C50039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0314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0336E0-36FE-7894-19FF-9C396835A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9345B68-C40B-54C5-B97B-D4F0CB981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D5683-3B5E-634C-B684-067A2B5BB92F}" type="datetimeFigureOut">
              <a:rPr lang="es-MX" smtClean="0"/>
              <a:t>25/10/24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53D4325-8B50-0AFA-D241-52A5185E8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426C9DB-79EE-8628-E83F-D4B1673B8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3A66-CD95-2C4C-B2E4-BA5C50039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344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84FB845-F1B4-D099-10D5-CAEF9AABC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D5683-3B5E-634C-B684-067A2B5BB92F}" type="datetimeFigureOut">
              <a:rPr lang="es-MX" smtClean="0"/>
              <a:t>25/10/24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E2F85A3-AC9A-B2B2-5D0D-E9B4DE7D3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981866-5C9F-B87F-DAD1-5D28C556B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3A66-CD95-2C4C-B2E4-BA5C50039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767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FB47A6-6D90-C4B3-A9EC-08CAE1ABB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0B414D-EF9A-E7A8-7FC4-C805AF2BA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9872E4-71C8-22B2-3412-233842EF1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68CE9B-5736-148C-6DFA-3954B8428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D5683-3B5E-634C-B684-067A2B5BB92F}" type="datetimeFigureOut">
              <a:rPr lang="es-MX" smtClean="0"/>
              <a:t>25/10/24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A9CA9E-4B86-935A-E905-B20BD746F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F4AD64-0672-E6D5-C494-28AB0E869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3A66-CD95-2C4C-B2E4-BA5C50039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140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A1EFDE-CB52-958B-CAB9-3A2CE8EA9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A4DB352-65E6-07FC-063F-7D100B49F5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4AE8C9F-B6FE-AE34-DAF5-D4AC879CD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B44CD27-74F1-5533-114A-264E6D04C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D5683-3B5E-634C-B684-067A2B5BB92F}" type="datetimeFigureOut">
              <a:rPr lang="es-MX" smtClean="0"/>
              <a:t>25/10/24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B30BCE2-7CBE-3FAA-CFEF-93C81045A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38A7F23-65AB-30A4-A675-0D0CF6244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3A66-CD95-2C4C-B2E4-BA5C50039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0161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3BE9DD-C1EE-FD6D-D10F-80B02601C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124E86-DEF3-F9E0-5A42-3BEF8B2F7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94E59E-1180-D30E-1A38-F039063E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D5683-3B5E-634C-B684-067A2B5BB92F}" type="datetimeFigureOut">
              <a:rPr lang="es-MX" smtClean="0"/>
              <a:t>25/10/24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E079D4-83FF-7EF1-7E51-53D7B0DAD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CE04D1-ABD0-E0E8-6111-C0F02AA04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3A66-CD95-2C4C-B2E4-BA5C50039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4240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63D168-C18A-669B-75B3-307F7D919E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C723B73-E8F5-E941-F843-869FF539FB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952035-37D3-A2DA-715C-0C30F36B3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D5683-3B5E-634C-B684-067A2B5BB92F}" type="datetimeFigureOut">
              <a:rPr lang="es-MX" smtClean="0"/>
              <a:t>25/10/24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1C5F28-6839-BF5D-E4C1-F9B2FAD2F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AB9A03-1BFE-0DCD-7EB3-93F6DCAF5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3A66-CD95-2C4C-B2E4-BA5C50039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097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F9A5A-C03B-4E3A-90E9-4DC4074E2642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25/10/24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295468" y="764704"/>
            <a:ext cx="9303341" cy="652934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609600" y="1844831"/>
            <a:ext cx="10972800" cy="428133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88608829"/>
      </p:ext>
    </p:extLst>
  </p:cSld>
  <p:clrMapOvr>
    <a:masterClrMapping/>
  </p:clrMapOvr>
  <p:transition>
    <p:blinds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to de conteni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A7D77123-FDC4-48FD-9EFB-8A84F60690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12170" y="2376298"/>
            <a:ext cx="2405261" cy="2125239"/>
          </a:xfrm>
          <a:custGeom>
            <a:avLst/>
            <a:gdLst>
              <a:gd name="connsiteX0" fmla="*/ 1412122 w 4904790"/>
              <a:gd name="connsiteY0" fmla="*/ 0 h 4333769"/>
              <a:gd name="connsiteX1" fmla="*/ 3492669 w 4904790"/>
              <a:gd name="connsiteY1" fmla="*/ 0 h 4333769"/>
              <a:gd name="connsiteX2" fmla="*/ 3811717 w 4904790"/>
              <a:gd name="connsiteY2" fmla="*/ 188036 h 4333769"/>
              <a:gd name="connsiteX3" fmla="*/ 4854237 w 4904790"/>
              <a:gd name="connsiteY3" fmla="*/ 1983326 h 4333769"/>
              <a:gd name="connsiteX4" fmla="*/ 4854237 w 4904790"/>
              <a:gd name="connsiteY4" fmla="*/ 2350443 h 4333769"/>
              <a:gd name="connsiteX5" fmla="*/ 3811717 w 4904790"/>
              <a:gd name="connsiteY5" fmla="*/ 4145734 h 4333769"/>
              <a:gd name="connsiteX6" fmla="*/ 3492669 w 4904790"/>
              <a:gd name="connsiteY6" fmla="*/ 4333769 h 4333769"/>
              <a:gd name="connsiteX7" fmla="*/ 1412122 w 4904790"/>
              <a:gd name="connsiteY7" fmla="*/ 4333769 h 4333769"/>
              <a:gd name="connsiteX8" fmla="*/ 1088581 w 4904790"/>
              <a:gd name="connsiteY8" fmla="*/ 4145734 h 4333769"/>
              <a:gd name="connsiteX9" fmla="*/ 50554 w 4904790"/>
              <a:gd name="connsiteY9" fmla="*/ 2350443 h 4333769"/>
              <a:gd name="connsiteX10" fmla="*/ 50554 w 4904790"/>
              <a:gd name="connsiteY10" fmla="*/ 1983326 h 4333769"/>
              <a:gd name="connsiteX11" fmla="*/ 1088581 w 4904790"/>
              <a:gd name="connsiteY11" fmla="*/ 188036 h 4333769"/>
              <a:gd name="connsiteX12" fmla="*/ 1412122 w 4904790"/>
              <a:gd name="connsiteY12" fmla="*/ 0 h 433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04790" h="4333769">
                <a:moveTo>
                  <a:pt x="1412122" y="0"/>
                </a:moveTo>
                <a:cubicBezTo>
                  <a:pt x="1412122" y="0"/>
                  <a:pt x="1412122" y="0"/>
                  <a:pt x="3492669" y="0"/>
                </a:cubicBezTo>
                <a:cubicBezTo>
                  <a:pt x="3622985" y="0"/>
                  <a:pt x="3748806" y="71633"/>
                  <a:pt x="3811717" y="188036"/>
                </a:cubicBezTo>
                <a:cubicBezTo>
                  <a:pt x="3811717" y="188036"/>
                  <a:pt x="3811717" y="188036"/>
                  <a:pt x="4854237" y="1983326"/>
                </a:cubicBezTo>
                <a:cubicBezTo>
                  <a:pt x="4921642" y="2095252"/>
                  <a:pt x="4921642" y="2238517"/>
                  <a:pt x="4854237" y="2350443"/>
                </a:cubicBezTo>
                <a:cubicBezTo>
                  <a:pt x="4854237" y="2350443"/>
                  <a:pt x="4854237" y="2350443"/>
                  <a:pt x="3811717" y="4145734"/>
                </a:cubicBezTo>
                <a:cubicBezTo>
                  <a:pt x="3748806" y="4262137"/>
                  <a:pt x="3622985" y="4333769"/>
                  <a:pt x="3492669" y="4333769"/>
                </a:cubicBezTo>
                <a:cubicBezTo>
                  <a:pt x="3492669" y="4333769"/>
                  <a:pt x="3492669" y="4333769"/>
                  <a:pt x="1412122" y="4333769"/>
                </a:cubicBezTo>
                <a:cubicBezTo>
                  <a:pt x="1277313" y="4333769"/>
                  <a:pt x="1155985" y="4262137"/>
                  <a:pt x="1088581" y="4145734"/>
                </a:cubicBezTo>
                <a:cubicBezTo>
                  <a:pt x="1088581" y="4145734"/>
                  <a:pt x="1088581" y="4145734"/>
                  <a:pt x="50554" y="2350443"/>
                </a:cubicBezTo>
                <a:cubicBezTo>
                  <a:pt x="-16851" y="2238517"/>
                  <a:pt x="-16851" y="2095252"/>
                  <a:pt x="50554" y="1983326"/>
                </a:cubicBezTo>
                <a:cubicBezTo>
                  <a:pt x="50554" y="1983326"/>
                  <a:pt x="50554" y="1983326"/>
                  <a:pt x="1088581" y="188036"/>
                </a:cubicBezTo>
                <a:cubicBezTo>
                  <a:pt x="1155985" y="71633"/>
                  <a:pt x="1277313" y="0"/>
                  <a:pt x="141212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5472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5472000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511566"/>
            <a:ext cx="5472000" cy="4680434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01317B12-44C8-4227-9EB8-973D2226E63F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8812420" y="1176148"/>
            <a:ext cx="2405261" cy="2125239"/>
          </a:xfrm>
          <a:custGeom>
            <a:avLst/>
            <a:gdLst>
              <a:gd name="connsiteX0" fmla="*/ 1412122 w 4904790"/>
              <a:gd name="connsiteY0" fmla="*/ 0 h 4333769"/>
              <a:gd name="connsiteX1" fmla="*/ 3492669 w 4904790"/>
              <a:gd name="connsiteY1" fmla="*/ 0 h 4333769"/>
              <a:gd name="connsiteX2" fmla="*/ 3811717 w 4904790"/>
              <a:gd name="connsiteY2" fmla="*/ 188036 h 4333769"/>
              <a:gd name="connsiteX3" fmla="*/ 4854237 w 4904790"/>
              <a:gd name="connsiteY3" fmla="*/ 1983326 h 4333769"/>
              <a:gd name="connsiteX4" fmla="*/ 4854237 w 4904790"/>
              <a:gd name="connsiteY4" fmla="*/ 2350443 h 4333769"/>
              <a:gd name="connsiteX5" fmla="*/ 3811717 w 4904790"/>
              <a:gd name="connsiteY5" fmla="*/ 4145734 h 4333769"/>
              <a:gd name="connsiteX6" fmla="*/ 3492669 w 4904790"/>
              <a:gd name="connsiteY6" fmla="*/ 4333769 h 4333769"/>
              <a:gd name="connsiteX7" fmla="*/ 1412122 w 4904790"/>
              <a:gd name="connsiteY7" fmla="*/ 4333769 h 4333769"/>
              <a:gd name="connsiteX8" fmla="*/ 1088581 w 4904790"/>
              <a:gd name="connsiteY8" fmla="*/ 4145734 h 4333769"/>
              <a:gd name="connsiteX9" fmla="*/ 50554 w 4904790"/>
              <a:gd name="connsiteY9" fmla="*/ 2350443 h 4333769"/>
              <a:gd name="connsiteX10" fmla="*/ 50554 w 4904790"/>
              <a:gd name="connsiteY10" fmla="*/ 1983326 h 4333769"/>
              <a:gd name="connsiteX11" fmla="*/ 1088581 w 4904790"/>
              <a:gd name="connsiteY11" fmla="*/ 188036 h 4333769"/>
              <a:gd name="connsiteX12" fmla="*/ 1412122 w 4904790"/>
              <a:gd name="connsiteY12" fmla="*/ 0 h 433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04790" h="4333769">
                <a:moveTo>
                  <a:pt x="1412122" y="0"/>
                </a:moveTo>
                <a:cubicBezTo>
                  <a:pt x="1412122" y="0"/>
                  <a:pt x="1412122" y="0"/>
                  <a:pt x="3492669" y="0"/>
                </a:cubicBezTo>
                <a:cubicBezTo>
                  <a:pt x="3622985" y="0"/>
                  <a:pt x="3748806" y="71633"/>
                  <a:pt x="3811717" y="188036"/>
                </a:cubicBezTo>
                <a:cubicBezTo>
                  <a:pt x="3811717" y="188036"/>
                  <a:pt x="3811717" y="188036"/>
                  <a:pt x="4854237" y="1983326"/>
                </a:cubicBezTo>
                <a:cubicBezTo>
                  <a:pt x="4921642" y="2095252"/>
                  <a:pt x="4921642" y="2238517"/>
                  <a:pt x="4854237" y="2350443"/>
                </a:cubicBezTo>
                <a:cubicBezTo>
                  <a:pt x="4854237" y="2350443"/>
                  <a:pt x="4854237" y="2350443"/>
                  <a:pt x="3811717" y="4145734"/>
                </a:cubicBezTo>
                <a:cubicBezTo>
                  <a:pt x="3748806" y="4262137"/>
                  <a:pt x="3622985" y="4333769"/>
                  <a:pt x="3492669" y="4333769"/>
                </a:cubicBezTo>
                <a:cubicBezTo>
                  <a:pt x="3492669" y="4333769"/>
                  <a:pt x="3492669" y="4333769"/>
                  <a:pt x="1412122" y="4333769"/>
                </a:cubicBezTo>
                <a:cubicBezTo>
                  <a:pt x="1277313" y="4333769"/>
                  <a:pt x="1155985" y="4262137"/>
                  <a:pt x="1088581" y="4145734"/>
                </a:cubicBezTo>
                <a:cubicBezTo>
                  <a:pt x="1088581" y="4145734"/>
                  <a:pt x="1088581" y="4145734"/>
                  <a:pt x="50554" y="2350443"/>
                </a:cubicBezTo>
                <a:cubicBezTo>
                  <a:pt x="-16851" y="2238517"/>
                  <a:pt x="-16851" y="2095252"/>
                  <a:pt x="50554" y="1983326"/>
                </a:cubicBezTo>
                <a:cubicBezTo>
                  <a:pt x="50554" y="1983326"/>
                  <a:pt x="50554" y="1983326"/>
                  <a:pt x="1088581" y="188036"/>
                </a:cubicBezTo>
                <a:cubicBezTo>
                  <a:pt x="1155985" y="71633"/>
                  <a:pt x="1277313" y="0"/>
                  <a:pt x="141212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AD2255F-36DA-4BDE-B54D-F94F14B68B6C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8812419" y="3552739"/>
            <a:ext cx="2405261" cy="2125239"/>
          </a:xfrm>
          <a:custGeom>
            <a:avLst/>
            <a:gdLst>
              <a:gd name="connsiteX0" fmla="*/ 1412122 w 4904790"/>
              <a:gd name="connsiteY0" fmla="*/ 0 h 4333769"/>
              <a:gd name="connsiteX1" fmla="*/ 3492669 w 4904790"/>
              <a:gd name="connsiteY1" fmla="*/ 0 h 4333769"/>
              <a:gd name="connsiteX2" fmla="*/ 3811717 w 4904790"/>
              <a:gd name="connsiteY2" fmla="*/ 188036 h 4333769"/>
              <a:gd name="connsiteX3" fmla="*/ 4854237 w 4904790"/>
              <a:gd name="connsiteY3" fmla="*/ 1983326 h 4333769"/>
              <a:gd name="connsiteX4" fmla="*/ 4854237 w 4904790"/>
              <a:gd name="connsiteY4" fmla="*/ 2350443 h 4333769"/>
              <a:gd name="connsiteX5" fmla="*/ 3811717 w 4904790"/>
              <a:gd name="connsiteY5" fmla="*/ 4145734 h 4333769"/>
              <a:gd name="connsiteX6" fmla="*/ 3492669 w 4904790"/>
              <a:gd name="connsiteY6" fmla="*/ 4333769 h 4333769"/>
              <a:gd name="connsiteX7" fmla="*/ 1412122 w 4904790"/>
              <a:gd name="connsiteY7" fmla="*/ 4333769 h 4333769"/>
              <a:gd name="connsiteX8" fmla="*/ 1088581 w 4904790"/>
              <a:gd name="connsiteY8" fmla="*/ 4145734 h 4333769"/>
              <a:gd name="connsiteX9" fmla="*/ 50554 w 4904790"/>
              <a:gd name="connsiteY9" fmla="*/ 2350443 h 4333769"/>
              <a:gd name="connsiteX10" fmla="*/ 50554 w 4904790"/>
              <a:gd name="connsiteY10" fmla="*/ 1983326 h 4333769"/>
              <a:gd name="connsiteX11" fmla="*/ 1088581 w 4904790"/>
              <a:gd name="connsiteY11" fmla="*/ 188036 h 4333769"/>
              <a:gd name="connsiteX12" fmla="*/ 1412122 w 4904790"/>
              <a:gd name="connsiteY12" fmla="*/ 0 h 433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04790" h="4333769">
                <a:moveTo>
                  <a:pt x="1412122" y="0"/>
                </a:moveTo>
                <a:cubicBezTo>
                  <a:pt x="1412122" y="0"/>
                  <a:pt x="1412122" y="0"/>
                  <a:pt x="3492669" y="0"/>
                </a:cubicBezTo>
                <a:cubicBezTo>
                  <a:pt x="3622985" y="0"/>
                  <a:pt x="3748806" y="71633"/>
                  <a:pt x="3811717" y="188036"/>
                </a:cubicBezTo>
                <a:cubicBezTo>
                  <a:pt x="3811717" y="188036"/>
                  <a:pt x="3811717" y="188036"/>
                  <a:pt x="4854237" y="1983326"/>
                </a:cubicBezTo>
                <a:cubicBezTo>
                  <a:pt x="4921642" y="2095252"/>
                  <a:pt x="4921642" y="2238517"/>
                  <a:pt x="4854237" y="2350443"/>
                </a:cubicBezTo>
                <a:cubicBezTo>
                  <a:pt x="4854237" y="2350443"/>
                  <a:pt x="4854237" y="2350443"/>
                  <a:pt x="3811717" y="4145734"/>
                </a:cubicBezTo>
                <a:cubicBezTo>
                  <a:pt x="3748806" y="4262137"/>
                  <a:pt x="3622985" y="4333769"/>
                  <a:pt x="3492669" y="4333769"/>
                </a:cubicBezTo>
                <a:cubicBezTo>
                  <a:pt x="3492669" y="4333769"/>
                  <a:pt x="3492669" y="4333769"/>
                  <a:pt x="1412122" y="4333769"/>
                </a:cubicBezTo>
                <a:cubicBezTo>
                  <a:pt x="1277313" y="4333769"/>
                  <a:pt x="1155985" y="4262137"/>
                  <a:pt x="1088581" y="4145734"/>
                </a:cubicBezTo>
                <a:cubicBezTo>
                  <a:pt x="1088581" y="4145734"/>
                  <a:pt x="1088581" y="4145734"/>
                  <a:pt x="50554" y="2350443"/>
                </a:cubicBezTo>
                <a:cubicBezTo>
                  <a:pt x="-16851" y="2238517"/>
                  <a:pt x="-16851" y="2095252"/>
                  <a:pt x="50554" y="1983326"/>
                </a:cubicBezTo>
                <a:cubicBezTo>
                  <a:pt x="50554" y="1983326"/>
                  <a:pt x="50554" y="1983326"/>
                  <a:pt x="1088581" y="188036"/>
                </a:cubicBezTo>
                <a:cubicBezTo>
                  <a:pt x="1155985" y="71633"/>
                  <a:pt x="1277313" y="0"/>
                  <a:pt x="141212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3561552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EF84DD0-0892-0B94-9C97-238ECD450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F8148A-E8B3-ACC1-AED6-7304DA80C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E2BD64-61E0-F13E-C66F-686A80684F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6D5683-3B5E-634C-B684-067A2B5BB92F}" type="datetimeFigureOut">
              <a:rPr lang="es-MX" smtClean="0"/>
              <a:t>25/10/24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7B979A-A14A-1A2C-E9A7-44696E4D83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3EF1F5-F042-19A0-8154-8136647BC7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833A66-CD95-2C4C-B2E4-BA5C50039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5863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260923" y="0"/>
            <a:ext cx="11863842" cy="179024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ln w="3175">
                  <a:solidFill>
                    <a:srgbClr val="F9F9F9"/>
                  </a:solidFill>
                </a:ln>
                <a:solidFill>
                  <a:srgbClr val="C00000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8000" dirty="0">
                <a:ln w="3175">
                  <a:noFill/>
                </a:ln>
                <a:solidFill>
                  <a:srgbClr val="FF0000"/>
                </a:solidFill>
                <a:latin typeface="Bahnschrift" panose="020B0502040204020203" pitchFamily="34" charset="0"/>
                <a:ea typeface="Calibri" charset="0"/>
                <a:cs typeface="Calibri" charset="0"/>
              </a:rPr>
              <a:t>¿</a:t>
            </a:r>
            <a:r>
              <a:rPr kumimoji="0" lang="es-ES_tradnl" sz="8000" u="none" strike="noStrike" kern="1200" cap="none" spc="0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" panose="020B0502040204020203" pitchFamily="34" charset="0"/>
                <a:ea typeface="Calibri" charset="0"/>
                <a:cs typeface="Calibri" charset="0"/>
              </a:rPr>
              <a:t>A QUIÉN DEBO SEDAR?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B82145-836A-430C-97CA-03875A8A5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3388" y="5668256"/>
            <a:ext cx="3908611" cy="118974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ACA2C54-2463-DE86-03A2-24AE41181052}"/>
              </a:ext>
            </a:extLst>
          </p:cNvPr>
          <p:cNvSpPr txBox="1"/>
          <p:nvPr/>
        </p:nvSpPr>
        <p:spPr>
          <a:xfrm>
            <a:off x="825698" y="1575317"/>
            <a:ext cx="8009018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ES_tradnl" sz="3900" b="1" dirty="0">
                <a:solidFill>
                  <a:srgbClr val="0070C0"/>
                </a:solidFill>
                <a:latin typeface="Bahnschrift" panose="020B0502040204020203" pitchFamily="34" charset="0"/>
                <a:sym typeface="Wingdings" pitchFamily="2" charset="2"/>
              </a:rPr>
              <a:t></a:t>
            </a:r>
            <a:r>
              <a:rPr lang="es-ES_tradnl" sz="3900" b="1" dirty="0">
                <a:solidFill>
                  <a:srgbClr val="0070C0"/>
                </a:solidFill>
                <a:latin typeface="Bahnschrift" panose="020B0502040204020203" pitchFamily="34" charset="0"/>
              </a:rPr>
              <a:t>Respiratorio</a:t>
            </a:r>
          </a:p>
          <a:p>
            <a:pPr marL="457200" lvl="1" indent="0">
              <a:buNone/>
            </a:pPr>
            <a:r>
              <a:rPr lang="es-ES_tradnl" sz="4400" b="1" dirty="0">
                <a:latin typeface="Bahnschrift" panose="020B0502040204020203" pitchFamily="34" charset="0"/>
              </a:rPr>
              <a:t>SDRA Moderado-Severo</a:t>
            </a:r>
          </a:p>
          <a:p>
            <a:pPr marL="457200" lvl="1" indent="0">
              <a:buNone/>
            </a:pPr>
            <a:r>
              <a:rPr lang="es-ES_tradnl" sz="4400" b="1" dirty="0">
                <a:latin typeface="Bahnschrift" panose="020B0502040204020203" pitchFamily="34" charset="0"/>
              </a:rPr>
              <a:t>Atrapamiento aéreo severo </a:t>
            </a:r>
          </a:p>
          <a:p>
            <a:pPr marL="0" indent="0">
              <a:buNone/>
            </a:pPr>
            <a:r>
              <a:rPr lang="es-ES_tradnl" sz="3900" b="1" dirty="0">
                <a:solidFill>
                  <a:srgbClr val="0070C0"/>
                </a:solidFill>
                <a:latin typeface="Bahnschrift" panose="020B0502040204020203" pitchFamily="34" charset="0"/>
                <a:sym typeface="Wingdings" pitchFamily="2" charset="2"/>
              </a:rPr>
              <a:t></a:t>
            </a:r>
            <a:r>
              <a:rPr lang="es-ES_tradnl" sz="3900" b="1" dirty="0">
                <a:solidFill>
                  <a:srgbClr val="0070C0"/>
                </a:solidFill>
                <a:latin typeface="Bahnschrift" panose="020B0502040204020203" pitchFamily="34" charset="0"/>
              </a:rPr>
              <a:t>Neurológico</a:t>
            </a:r>
            <a:r>
              <a:rPr lang="es-ES_tradnl" sz="3900" b="1" dirty="0">
                <a:solidFill>
                  <a:srgbClr val="FFFF00"/>
                </a:solidFill>
                <a:latin typeface="Bahnschrift" panose="020B0502040204020203" pitchFamily="34" charset="0"/>
              </a:rPr>
              <a:t> </a:t>
            </a:r>
          </a:p>
          <a:p>
            <a:pPr marL="457200" lvl="1" indent="0">
              <a:buNone/>
            </a:pPr>
            <a:r>
              <a:rPr lang="es-ES_tradnl" sz="3200" b="1" dirty="0">
                <a:latin typeface="Bahnschrift" panose="020B0502040204020203" pitchFamily="34" charset="0"/>
              </a:rPr>
              <a:t>Estatus epiléptico refractario </a:t>
            </a:r>
          </a:p>
          <a:p>
            <a:pPr marL="457200" lvl="1" indent="0">
              <a:buNone/>
            </a:pPr>
            <a:r>
              <a:rPr lang="es-ES_tradnl" sz="3200" b="1" dirty="0">
                <a:latin typeface="Bahnschrift" panose="020B0502040204020203" pitchFamily="34" charset="0"/>
              </a:rPr>
              <a:t>Hipertensión intracraneal no resuelta </a:t>
            </a:r>
          </a:p>
          <a:p>
            <a:pPr marL="0" indent="0">
              <a:buNone/>
            </a:pPr>
            <a:r>
              <a:rPr lang="es-ES_tradnl" sz="3900" b="1" dirty="0">
                <a:solidFill>
                  <a:srgbClr val="0070C0"/>
                </a:solidFill>
                <a:latin typeface="Bahnschrift" panose="020B0502040204020203" pitchFamily="34" charset="0"/>
                <a:sym typeface="Wingdings" pitchFamily="2" charset="2"/>
              </a:rPr>
              <a:t></a:t>
            </a:r>
            <a:r>
              <a:rPr lang="es-ES_tradnl" sz="3900" b="1" dirty="0">
                <a:solidFill>
                  <a:srgbClr val="0070C0"/>
                </a:solidFill>
                <a:latin typeface="Bahnschrift" panose="020B0502040204020203" pitchFamily="34" charset="0"/>
              </a:rPr>
              <a:t>Otros</a:t>
            </a:r>
          </a:p>
          <a:p>
            <a:pPr marL="457200" lvl="1" indent="0">
              <a:buNone/>
            </a:pPr>
            <a:r>
              <a:rPr lang="es-ES_tradnl" sz="2800" b="1" dirty="0">
                <a:latin typeface="Bahnschrift" panose="020B0502040204020203" pitchFamily="34" charset="0"/>
              </a:rPr>
              <a:t>Tórax inestable no resuelto</a:t>
            </a:r>
          </a:p>
          <a:p>
            <a:pPr marL="457200" lvl="1" indent="0">
              <a:buNone/>
            </a:pPr>
            <a:r>
              <a:rPr lang="es-ES_tradnl" sz="2800" b="1" dirty="0" err="1">
                <a:latin typeface="Bahnschrift" panose="020B0502040204020203" pitchFamily="34" charset="0"/>
              </a:rPr>
              <a:t>Sx</a:t>
            </a:r>
            <a:r>
              <a:rPr lang="es-ES_tradnl" sz="2800" b="1" dirty="0">
                <a:latin typeface="Bahnschrift" panose="020B0502040204020203" pitchFamily="34" charset="0"/>
              </a:rPr>
              <a:t>. compartimental abdominal refractario</a:t>
            </a:r>
          </a:p>
        </p:txBody>
      </p:sp>
    </p:spTree>
    <p:extLst>
      <p:ext uri="{BB962C8B-B14F-4D97-AF65-F5344CB8AC3E}">
        <p14:creationId xmlns:p14="http://schemas.microsoft.com/office/powerpoint/2010/main" val="1884131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19C49-B217-5A7E-F930-5868CEBB9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C1BC0A7-10B9-A136-D299-CE2323002522}"/>
              </a:ext>
            </a:extLst>
          </p:cNvPr>
          <p:cNvSpPr txBox="1"/>
          <p:nvPr/>
        </p:nvSpPr>
        <p:spPr>
          <a:xfrm>
            <a:off x="0" y="121023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7200" b="1" dirty="0">
                <a:solidFill>
                  <a:schemeClr val="bg1"/>
                </a:solidFill>
                <a:latin typeface="Bahnschrift" panose="020B0502040204020203" pitchFamily="34" charset="0"/>
              </a:rPr>
              <a:t>Objetivos de Sedación en VM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035A89A-9099-688C-F00A-3CA6EC3653E5}"/>
              </a:ext>
            </a:extLst>
          </p:cNvPr>
          <p:cNvSpPr/>
          <p:nvPr/>
        </p:nvSpPr>
        <p:spPr>
          <a:xfrm>
            <a:off x="1570786" y="1444462"/>
            <a:ext cx="850106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6600" b="1" dirty="0">
                <a:solidFill>
                  <a:srgbClr val="FF000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  <a:sym typeface="Wingdings" pitchFamily="2" charset="2"/>
              </a:rPr>
              <a:t></a:t>
            </a:r>
            <a:r>
              <a:rPr lang="es-ES" sz="6600" b="1" dirty="0">
                <a:solidFill>
                  <a:srgbClr val="FF000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Analgesia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sz="6600" b="1" dirty="0">
                <a:solidFill>
                  <a:srgbClr val="0070C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CPOT</a:t>
            </a:r>
            <a:r>
              <a:rPr lang="es-ES" sz="6600" b="1" dirty="0">
                <a:solidFill>
                  <a:srgbClr val="FF000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 </a:t>
            </a:r>
            <a:r>
              <a:rPr lang="es-ES" sz="6600" b="1" dirty="0"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≤2</a:t>
            </a:r>
          </a:p>
          <a:p>
            <a:r>
              <a:rPr lang="es-ES" sz="6600" b="1" dirty="0">
                <a:solidFill>
                  <a:srgbClr val="0070C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  <a:sym typeface="Wingdings" pitchFamily="2" charset="2"/>
              </a:rPr>
              <a:t></a:t>
            </a:r>
            <a:r>
              <a:rPr lang="es-ES" sz="6600" b="1" dirty="0">
                <a:solidFill>
                  <a:srgbClr val="FF000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Sedación profunda: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sz="6600" b="1" dirty="0">
                <a:solidFill>
                  <a:srgbClr val="0070C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RASS</a:t>
            </a:r>
            <a:r>
              <a:rPr lang="es-ES" sz="6600" b="1" dirty="0">
                <a:solidFill>
                  <a:srgbClr val="FF000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 </a:t>
            </a:r>
            <a:r>
              <a:rPr lang="es-ES" sz="6600" b="1" dirty="0"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&gt;-4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sz="6600" b="1" dirty="0">
                <a:solidFill>
                  <a:srgbClr val="0070C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BIS </a:t>
            </a:r>
            <a:r>
              <a:rPr lang="es-ES" sz="6600" b="1" dirty="0"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40-60</a:t>
            </a:r>
            <a:endParaRPr lang="es-MX" sz="6600" b="1" dirty="0">
              <a:latin typeface="Bahnschrift" panose="020B0502040204020203" pitchFamily="34" charset="0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41057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EFE0C9EB-7A40-C5B3-7A35-DACEC4B7DA6F}"/>
              </a:ext>
            </a:extLst>
          </p:cNvPr>
          <p:cNvSpPr txBox="1"/>
          <p:nvPr/>
        </p:nvSpPr>
        <p:spPr>
          <a:xfrm>
            <a:off x="1100135" y="2080170"/>
            <a:ext cx="1035844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6000" b="1" dirty="0">
                <a:solidFill>
                  <a:srgbClr val="0070C0"/>
                </a:solidFill>
                <a:latin typeface="Bahnschrift" panose="020B0502040204020203" pitchFamily="34" charset="0"/>
              </a:rPr>
              <a:t>¿Cuál Analgésico usarías?</a:t>
            </a:r>
          </a:p>
          <a:p>
            <a:pPr marL="1143000" indent="-1143000">
              <a:buAutoNum type="alphaLcParenR"/>
            </a:pPr>
            <a:r>
              <a:rPr lang="es-MX" sz="6000" b="1" dirty="0">
                <a:solidFill>
                  <a:srgbClr val="FF0000"/>
                </a:solidFill>
                <a:latin typeface="Bahnschrift" panose="020B0502040204020203" pitchFamily="34" charset="0"/>
              </a:rPr>
              <a:t>Fentanilo</a:t>
            </a:r>
          </a:p>
          <a:p>
            <a:pPr marL="1143000" indent="-1143000">
              <a:buAutoNum type="alphaLcParenR"/>
            </a:pPr>
            <a:r>
              <a:rPr lang="es-MX" sz="6000" b="1" dirty="0">
                <a:solidFill>
                  <a:srgbClr val="FF0000"/>
                </a:solidFill>
                <a:latin typeface="Bahnschrift" panose="020B0502040204020203" pitchFamily="34" charset="0"/>
              </a:rPr>
              <a:t>Buprenorfina</a:t>
            </a:r>
            <a:endParaRPr lang="es-MX" sz="6000" dirty="0"/>
          </a:p>
          <a:p>
            <a:pPr marL="1143000" indent="-1143000">
              <a:buAutoNum type="alphaLcParenR"/>
            </a:pPr>
            <a:r>
              <a:rPr lang="es-MX" sz="6000" b="1" dirty="0">
                <a:solidFill>
                  <a:srgbClr val="FF0000"/>
                </a:solidFill>
                <a:latin typeface="Bahnschrift" panose="020B0502040204020203" pitchFamily="34" charset="0"/>
              </a:rPr>
              <a:t>Morfina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968C352-4715-32B7-CFF2-401D608C78C9}"/>
              </a:ext>
            </a:extLst>
          </p:cNvPr>
          <p:cNvSpPr txBox="1"/>
          <p:nvPr/>
        </p:nvSpPr>
        <p:spPr>
          <a:xfrm>
            <a:off x="-2" y="528637"/>
            <a:ext cx="12192000" cy="104644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6200" b="1" dirty="0">
                <a:solidFill>
                  <a:schemeClr val="bg1"/>
                </a:solidFill>
                <a:latin typeface="Bahnschrift" panose="020B0502040204020203" pitchFamily="34" charset="0"/>
              </a:rPr>
              <a:t>Mantenimiento de Sedoanalgesia</a:t>
            </a:r>
          </a:p>
        </p:txBody>
      </p:sp>
    </p:spTree>
    <p:extLst>
      <p:ext uri="{BB962C8B-B14F-4D97-AF65-F5344CB8AC3E}">
        <p14:creationId xmlns:p14="http://schemas.microsoft.com/office/powerpoint/2010/main" val="2840831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E4E0B-17AD-C04F-4C17-FE9E862B2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7FDCE655-B8D4-6EEC-444B-D2AD17DEE655}"/>
              </a:ext>
            </a:extLst>
          </p:cNvPr>
          <p:cNvSpPr txBox="1"/>
          <p:nvPr/>
        </p:nvSpPr>
        <p:spPr>
          <a:xfrm>
            <a:off x="1100135" y="2080170"/>
            <a:ext cx="1035844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6000" b="1" dirty="0">
                <a:solidFill>
                  <a:srgbClr val="0070C0"/>
                </a:solidFill>
                <a:latin typeface="Bahnschrift" panose="020B0502040204020203" pitchFamily="34" charset="0"/>
              </a:rPr>
              <a:t>¿Cuál Analgésico usarías?</a:t>
            </a:r>
          </a:p>
          <a:p>
            <a:pPr marL="1143000" indent="-1143000">
              <a:buAutoNum type="alphaLcParenR"/>
            </a:pPr>
            <a:r>
              <a:rPr lang="es-MX" sz="6000" b="1" u="sng" dirty="0">
                <a:solidFill>
                  <a:srgbClr val="FF0000"/>
                </a:solidFill>
                <a:latin typeface="Bahnschrift" panose="020B0502040204020203" pitchFamily="34" charset="0"/>
              </a:rPr>
              <a:t>Fentanilo</a:t>
            </a:r>
          </a:p>
          <a:p>
            <a:pPr marL="1143000" indent="-1143000">
              <a:buAutoNum type="alphaLcParenR"/>
            </a:pPr>
            <a:r>
              <a:rPr lang="es-MX" sz="6000" b="1" dirty="0">
                <a:solidFill>
                  <a:srgbClr val="FF0000"/>
                </a:solidFill>
                <a:latin typeface="Bahnschrift" panose="020B0502040204020203" pitchFamily="34" charset="0"/>
              </a:rPr>
              <a:t>Buprenorfina</a:t>
            </a:r>
            <a:endParaRPr lang="es-MX" sz="6000" dirty="0"/>
          </a:p>
          <a:p>
            <a:pPr marL="1143000" indent="-1143000">
              <a:buAutoNum type="alphaLcParenR"/>
            </a:pPr>
            <a:r>
              <a:rPr lang="es-MX" sz="6000" b="1" dirty="0">
                <a:solidFill>
                  <a:srgbClr val="FF0000"/>
                </a:solidFill>
                <a:latin typeface="Bahnschrift" panose="020B0502040204020203" pitchFamily="34" charset="0"/>
              </a:rPr>
              <a:t>Morfina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9AF2295-1A6C-FF5B-BD5A-2F5BC908B1C1}"/>
              </a:ext>
            </a:extLst>
          </p:cNvPr>
          <p:cNvSpPr txBox="1"/>
          <p:nvPr/>
        </p:nvSpPr>
        <p:spPr>
          <a:xfrm>
            <a:off x="-2" y="528637"/>
            <a:ext cx="12192000" cy="104644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6200" b="1" dirty="0">
                <a:solidFill>
                  <a:schemeClr val="bg1"/>
                </a:solidFill>
                <a:latin typeface="Bahnschrift" panose="020B0502040204020203" pitchFamily="34" charset="0"/>
              </a:rPr>
              <a:t>Mantenimiento de Sedoanalgesia</a:t>
            </a:r>
          </a:p>
        </p:txBody>
      </p:sp>
    </p:spTree>
    <p:extLst>
      <p:ext uri="{BB962C8B-B14F-4D97-AF65-F5344CB8AC3E}">
        <p14:creationId xmlns:p14="http://schemas.microsoft.com/office/powerpoint/2010/main" val="571124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CD943BF-E726-C9DF-9E65-4578ADD8D109}"/>
              </a:ext>
            </a:extLst>
          </p:cNvPr>
          <p:cNvSpPr txBox="1"/>
          <p:nvPr/>
        </p:nvSpPr>
        <p:spPr>
          <a:xfrm>
            <a:off x="492542" y="2875002"/>
            <a:ext cx="112069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7200" b="1" dirty="0">
                <a:solidFill>
                  <a:srgbClr val="FF0000"/>
                </a:solidFill>
                <a:latin typeface="Bahnschrift" panose="020B0502040204020203" pitchFamily="34" charset="0"/>
              </a:rPr>
              <a:t>Fentanilo 1-3 mcg/Kg/hora</a:t>
            </a:r>
          </a:p>
        </p:txBody>
      </p:sp>
    </p:spTree>
    <p:extLst>
      <p:ext uri="{BB962C8B-B14F-4D97-AF65-F5344CB8AC3E}">
        <p14:creationId xmlns:p14="http://schemas.microsoft.com/office/powerpoint/2010/main" val="1702931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968A1-73AB-BA2D-16C7-5815F2A15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26B9FCF2-FCC9-8953-609C-E185F54A6A7B}"/>
              </a:ext>
            </a:extLst>
          </p:cNvPr>
          <p:cNvSpPr txBox="1"/>
          <p:nvPr/>
        </p:nvSpPr>
        <p:spPr>
          <a:xfrm>
            <a:off x="2139549" y="2235815"/>
            <a:ext cx="791289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5400" b="1" dirty="0">
                <a:solidFill>
                  <a:srgbClr val="0070C0"/>
                </a:solidFill>
                <a:latin typeface="Bahnschrift" panose="020B0502040204020203" pitchFamily="34" charset="0"/>
              </a:rPr>
              <a:t>¿Cuál otro Analgésico?</a:t>
            </a:r>
          </a:p>
          <a:p>
            <a:pPr marL="1143000" indent="-1143000">
              <a:buAutoNum type="alphaLcParenR"/>
            </a:pPr>
            <a:r>
              <a:rPr lang="es-MX" sz="5400" b="1" dirty="0">
                <a:solidFill>
                  <a:srgbClr val="FF0000"/>
                </a:solidFill>
                <a:latin typeface="Bahnschrift" panose="020B0502040204020203" pitchFamily="34" charset="0"/>
              </a:rPr>
              <a:t>Diclofenaco</a:t>
            </a:r>
          </a:p>
          <a:p>
            <a:pPr marL="1143000" indent="-1143000">
              <a:buAutoNum type="alphaLcParenR"/>
            </a:pPr>
            <a:r>
              <a:rPr lang="es-MX" sz="5400" b="1" dirty="0">
                <a:solidFill>
                  <a:srgbClr val="FF0000"/>
                </a:solidFill>
                <a:latin typeface="Bahnschrift" panose="020B0502040204020203" pitchFamily="34" charset="0"/>
              </a:rPr>
              <a:t>Sulfato de Magnesio</a:t>
            </a:r>
            <a:endParaRPr lang="es-MX" sz="5400" dirty="0"/>
          </a:p>
          <a:p>
            <a:pPr marL="1143000" indent="-1143000">
              <a:buAutoNum type="alphaLcParenR"/>
            </a:pPr>
            <a:r>
              <a:rPr lang="es-MX" sz="5400" b="1" dirty="0">
                <a:solidFill>
                  <a:srgbClr val="FF0000"/>
                </a:solidFill>
                <a:latin typeface="Bahnschrift" panose="020B0502040204020203" pitchFamily="34" charset="0"/>
              </a:rPr>
              <a:t>Paracetamol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A805128-25F3-D76A-8420-D341518548C4}"/>
              </a:ext>
            </a:extLst>
          </p:cNvPr>
          <p:cNvSpPr txBox="1"/>
          <p:nvPr/>
        </p:nvSpPr>
        <p:spPr>
          <a:xfrm>
            <a:off x="-2" y="528637"/>
            <a:ext cx="12192000" cy="104644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6200" b="1" dirty="0">
                <a:solidFill>
                  <a:schemeClr val="bg1"/>
                </a:solidFill>
                <a:latin typeface="Bahnschrift" panose="020B0502040204020203" pitchFamily="34" charset="0"/>
              </a:rPr>
              <a:t>Mantenimiento de Sedoanalgesia</a:t>
            </a:r>
          </a:p>
        </p:txBody>
      </p:sp>
    </p:spTree>
    <p:extLst>
      <p:ext uri="{BB962C8B-B14F-4D97-AF65-F5344CB8AC3E}">
        <p14:creationId xmlns:p14="http://schemas.microsoft.com/office/powerpoint/2010/main" val="4248571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A793E-4650-C11F-F120-8AD21642A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96760797-4AF9-2EB6-1842-3BE9F66731F6}"/>
              </a:ext>
            </a:extLst>
          </p:cNvPr>
          <p:cNvSpPr txBox="1"/>
          <p:nvPr/>
        </p:nvSpPr>
        <p:spPr>
          <a:xfrm>
            <a:off x="2139549" y="2235815"/>
            <a:ext cx="791289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5400" b="1" dirty="0">
                <a:solidFill>
                  <a:srgbClr val="0070C0"/>
                </a:solidFill>
                <a:latin typeface="Bahnschrift" panose="020B0502040204020203" pitchFamily="34" charset="0"/>
              </a:rPr>
              <a:t>¿Cuál otro Analgésico?</a:t>
            </a:r>
          </a:p>
          <a:p>
            <a:pPr marL="1143000" indent="-1143000">
              <a:buAutoNum type="alphaLcParenR"/>
            </a:pPr>
            <a:r>
              <a:rPr lang="es-MX" sz="5400" b="1" dirty="0">
                <a:solidFill>
                  <a:srgbClr val="FF0000"/>
                </a:solidFill>
                <a:latin typeface="Bahnschrift" panose="020B0502040204020203" pitchFamily="34" charset="0"/>
              </a:rPr>
              <a:t>Diclofenaco</a:t>
            </a:r>
          </a:p>
          <a:p>
            <a:pPr marL="1143000" indent="-1143000">
              <a:buAutoNum type="alphaLcParenR"/>
            </a:pPr>
            <a:r>
              <a:rPr lang="es-MX" sz="5400" b="1" dirty="0">
                <a:solidFill>
                  <a:srgbClr val="FF0000"/>
                </a:solidFill>
                <a:latin typeface="Bahnschrift" panose="020B0502040204020203" pitchFamily="34" charset="0"/>
              </a:rPr>
              <a:t>Sulfato de Magnesio</a:t>
            </a:r>
            <a:endParaRPr lang="es-MX" sz="5400" dirty="0"/>
          </a:p>
          <a:p>
            <a:pPr marL="1143000" indent="-1143000">
              <a:buAutoNum type="alphaLcParenR"/>
            </a:pPr>
            <a:r>
              <a:rPr lang="es-MX" sz="5400" b="1" u="sng" dirty="0">
                <a:solidFill>
                  <a:srgbClr val="FF0000"/>
                </a:solidFill>
                <a:latin typeface="Bahnschrift" panose="020B0502040204020203" pitchFamily="34" charset="0"/>
              </a:rPr>
              <a:t>Paracetamol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9C38A1-F065-8A08-456C-F2EE4FE02DC2}"/>
              </a:ext>
            </a:extLst>
          </p:cNvPr>
          <p:cNvSpPr txBox="1"/>
          <p:nvPr/>
        </p:nvSpPr>
        <p:spPr>
          <a:xfrm>
            <a:off x="-2" y="528637"/>
            <a:ext cx="12192000" cy="104644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6200" b="1" dirty="0">
                <a:solidFill>
                  <a:schemeClr val="bg1"/>
                </a:solidFill>
                <a:latin typeface="Bahnschrift" panose="020B0502040204020203" pitchFamily="34" charset="0"/>
              </a:rPr>
              <a:t>Mantenimiento de Sedoanalgesia</a:t>
            </a:r>
          </a:p>
        </p:txBody>
      </p:sp>
    </p:spTree>
    <p:extLst>
      <p:ext uri="{BB962C8B-B14F-4D97-AF65-F5344CB8AC3E}">
        <p14:creationId xmlns:p14="http://schemas.microsoft.com/office/powerpoint/2010/main" val="3119674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BE386-4FBA-5771-59E1-71C5F1EB4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DE6F8C3-3A91-A845-89C5-FCC2989D3C86}"/>
              </a:ext>
            </a:extLst>
          </p:cNvPr>
          <p:cNvSpPr txBox="1"/>
          <p:nvPr/>
        </p:nvSpPr>
        <p:spPr>
          <a:xfrm>
            <a:off x="63752" y="2875002"/>
            <a:ext cx="120645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7200" b="1" dirty="0">
                <a:solidFill>
                  <a:srgbClr val="FF0000"/>
                </a:solidFill>
                <a:latin typeface="Bahnschrift" panose="020B0502040204020203" pitchFamily="34" charset="0"/>
              </a:rPr>
              <a:t>Paracetamol 1 gr cada 8 Hrs.</a:t>
            </a:r>
          </a:p>
        </p:txBody>
      </p:sp>
    </p:spTree>
    <p:extLst>
      <p:ext uri="{BB962C8B-B14F-4D97-AF65-F5344CB8AC3E}">
        <p14:creationId xmlns:p14="http://schemas.microsoft.com/office/powerpoint/2010/main" val="37233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52CA405-B565-2351-DEAA-80C67CDCB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950706"/>
              </p:ext>
            </p:extLst>
          </p:nvPr>
        </p:nvGraphicFramePr>
        <p:xfrm>
          <a:off x="441523" y="365760"/>
          <a:ext cx="9209221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168">
                  <a:extLst>
                    <a:ext uri="{9D8B030D-6E8A-4147-A177-3AD203B41FA5}">
                      <a16:colId xmlns:a16="http://schemas.microsoft.com/office/drawing/2014/main" val="3654168005"/>
                    </a:ext>
                  </a:extLst>
                </a:gridCol>
                <a:gridCol w="5308989">
                  <a:extLst>
                    <a:ext uri="{9D8B030D-6E8A-4147-A177-3AD203B41FA5}">
                      <a16:colId xmlns:a16="http://schemas.microsoft.com/office/drawing/2014/main" val="2545512834"/>
                    </a:ext>
                  </a:extLst>
                </a:gridCol>
                <a:gridCol w="1241064">
                  <a:extLst>
                    <a:ext uri="{9D8B030D-6E8A-4147-A177-3AD203B41FA5}">
                      <a16:colId xmlns:a16="http://schemas.microsoft.com/office/drawing/2014/main" val="3513447294"/>
                    </a:ext>
                  </a:extLst>
                </a:gridCol>
              </a:tblGrid>
              <a:tr h="591235">
                <a:tc gridSpan="3">
                  <a:txBody>
                    <a:bodyPr/>
                    <a:lstStyle/>
                    <a:p>
                      <a:r>
                        <a:rPr lang="es-MX" sz="3600" b="1" i="0" dirty="0">
                          <a:latin typeface="Bahnschrift" panose="020B0502040204020203" pitchFamily="34" charset="0"/>
                        </a:rPr>
                        <a:t>Critical Care Pain Observation Tool CPOT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16694"/>
                  </a:ext>
                </a:extLst>
              </a:tr>
              <a:tr h="436999">
                <a:tc rowSpan="3">
                  <a:txBody>
                    <a:bodyPr/>
                    <a:lstStyle/>
                    <a:p>
                      <a:r>
                        <a:rPr lang="es-MX" sz="2800" b="1" i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Expresión facial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Relajado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813827"/>
                  </a:ext>
                </a:extLst>
              </a:tr>
              <a:tr h="436999"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Tenso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062416"/>
                  </a:ext>
                </a:extLst>
              </a:tr>
              <a:tr h="436999"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Gesticulaciones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953201"/>
                  </a:ext>
                </a:extLst>
              </a:tr>
              <a:tr h="436999">
                <a:tc rowSpan="3">
                  <a:txBody>
                    <a:bodyPr/>
                    <a:lstStyle/>
                    <a:p>
                      <a:r>
                        <a:rPr lang="es-MX" sz="2800" b="1" i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Movimientos corporales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i="0" dirty="0">
                          <a:latin typeface="Bahnschrift" panose="020B0502040204020203" pitchFamily="34" charset="0"/>
                        </a:rPr>
                        <a:t>Ausencia</a:t>
                      </a:r>
                      <a:endParaRPr lang="es-MX" sz="2400" b="1" i="0" dirty="0">
                        <a:latin typeface="Bahnschrif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406488"/>
                  </a:ext>
                </a:extLst>
              </a:tr>
              <a:tr h="4369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b="1" i="0" dirty="0">
                          <a:latin typeface="Bahnschrift" panose="020B0502040204020203" pitchFamily="34" charset="0"/>
                        </a:rPr>
                        <a:t>Protección</a:t>
                      </a:r>
                      <a:endParaRPr lang="es-MX" sz="2400" b="1" i="0" dirty="0">
                        <a:latin typeface="Bahnschrif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735632"/>
                  </a:ext>
                </a:extLst>
              </a:tr>
              <a:tr h="4369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b="1" i="0" dirty="0">
                          <a:latin typeface="Bahnschrift" panose="020B0502040204020203" pitchFamily="34" charset="0"/>
                        </a:rPr>
                        <a:t>Inquietud</a:t>
                      </a:r>
                      <a:endParaRPr lang="es-MX" sz="2400" b="1" i="0" dirty="0">
                        <a:latin typeface="Bahnschrif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7874742"/>
                  </a:ext>
                </a:extLst>
              </a:tr>
              <a:tr h="436999">
                <a:tc rowSpan="3">
                  <a:txBody>
                    <a:bodyPr/>
                    <a:lstStyle/>
                    <a:p>
                      <a:r>
                        <a:rPr lang="es-MX" sz="2800" b="1" i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Tensión muscular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i="0" dirty="0">
                          <a:latin typeface="Bahnschrift" panose="020B0502040204020203" pitchFamily="34" charset="0"/>
                        </a:rPr>
                        <a:t>Relajado</a:t>
                      </a:r>
                      <a:endParaRPr lang="es-MX" sz="2400" b="1" i="0" dirty="0">
                        <a:latin typeface="Bahnschrif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553782"/>
                  </a:ext>
                </a:extLst>
              </a:tr>
              <a:tr h="4369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b="1" i="0" dirty="0">
                          <a:latin typeface="Bahnschrift" panose="020B0502040204020203" pitchFamily="34" charset="0"/>
                        </a:rPr>
                        <a:t>Tenso, rígido</a:t>
                      </a:r>
                      <a:endParaRPr lang="es-MX" sz="2400" b="1" i="0" dirty="0">
                        <a:latin typeface="Bahnschrif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072122"/>
                  </a:ext>
                </a:extLst>
              </a:tr>
              <a:tr h="4369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b="1" i="0" dirty="0">
                          <a:latin typeface="Bahnschrift" panose="020B0502040204020203" pitchFamily="34" charset="0"/>
                        </a:rPr>
                        <a:t> Muy tenso o rígido</a:t>
                      </a:r>
                      <a:endParaRPr lang="es-MX" sz="2400" b="1" i="0" dirty="0">
                        <a:latin typeface="Bahnschrif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06932"/>
                  </a:ext>
                </a:extLst>
              </a:tr>
              <a:tr h="436999">
                <a:tc rowSpan="3">
                  <a:txBody>
                    <a:bodyPr/>
                    <a:lstStyle/>
                    <a:p>
                      <a:r>
                        <a:rPr lang="es-MX" sz="2800" b="1" i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Acoplamineto con el Ventilador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i="0" dirty="0">
                          <a:latin typeface="Bahnschrift" panose="020B0502040204020203" pitchFamily="34" charset="0"/>
                        </a:rPr>
                        <a:t>Tolerar el ventilador o movimiento</a:t>
                      </a:r>
                      <a:endParaRPr lang="es-MX" sz="2400" b="1" i="0" dirty="0">
                        <a:latin typeface="Bahnschrif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075703"/>
                  </a:ext>
                </a:extLst>
              </a:tr>
              <a:tr h="4369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i="0" dirty="0">
                          <a:latin typeface="Bahnschrift" panose="020B0502040204020203" pitchFamily="34" charset="0"/>
                        </a:rPr>
                        <a:t>Tose, pero tolera</a:t>
                      </a:r>
                      <a:endParaRPr lang="es-MX" sz="2400" b="1" i="0" dirty="0">
                        <a:latin typeface="Bahnschrif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390159"/>
                  </a:ext>
                </a:extLst>
              </a:tr>
              <a:tr h="4369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Lucha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latin typeface="Bahnschrift" panose="020B0502040204020203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792553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A77EC288-6D05-BAA1-D7AC-0BE27227CC51}"/>
              </a:ext>
            </a:extLst>
          </p:cNvPr>
          <p:cNvSpPr txBox="1"/>
          <p:nvPr/>
        </p:nvSpPr>
        <p:spPr>
          <a:xfrm>
            <a:off x="9786210" y="2296064"/>
            <a:ext cx="2304189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9600" b="1" dirty="0">
                <a:solidFill>
                  <a:srgbClr val="FF000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&gt;2</a:t>
            </a:r>
            <a:r>
              <a:rPr lang="es-ES" sz="5400" b="1" dirty="0">
                <a:solidFill>
                  <a:srgbClr val="FF000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 ¡Dolor!</a:t>
            </a:r>
          </a:p>
        </p:txBody>
      </p:sp>
    </p:spTree>
    <p:extLst>
      <p:ext uri="{BB962C8B-B14F-4D97-AF65-F5344CB8AC3E}">
        <p14:creationId xmlns:p14="http://schemas.microsoft.com/office/powerpoint/2010/main" val="4067662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84DBB-4257-EF7D-3454-86C5DD346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BC3B9FD0-C8CB-9B41-0822-0CC4DD73BD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1071932"/>
              </p:ext>
            </p:extLst>
          </p:nvPr>
        </p:nvGraphicFramePr>
        <p:xfrm>
          <a:off x="6300789" y="42862"/>
          <a:ext cx="5129212" cy="677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4205160" imgH="5553000" progId="PBrush">
                  <p:embed/>
                </p:oleObj>
              </mc:Choice>
              <mc:Fallback>
                <p:oleObj name="Bitmap Image" r:id="rId2" imgW="4205160" imgH="5553000" progId="PBrush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20162441-0770-3595-085F-85883B2123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00789" y="42862"/>
                        <a:ext cx="5129212" cy="6772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681375B-E695-28D2-2B09-FA40307A9E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7878062"/>
              </p:ext>
            </p:extLst>
          </p:nvPr>
        </p:nvGraphicFramePr>
        <p:xfrm>
          <a:off x="696807" y="0"/>
          <a:ext cx="5194405" cy="6908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Brush" r:id="rId4" imgW="4200480" imgH="5586480" progId="">
                  <p:embed/>
                </p:oleObj>
              </mc:Choice>
              <mc:Fallback>
                <p:oleObj name="PBrush" r:id="rId4" imgW="4200480" imgH="5586480" progId="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ADE9A41D-A4DE-DC48-1B25-A3D943FD37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807" y="0"/>
                        <a:ext cx="5194405" cy="6908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3154981"/>
      </p:ext>
    </p:extLst>
  </p:cSld>
  <p:clrMapOvr>
    <a:masterClrMapping/>
  </p:clrMapOvr>
  <p:transition>
    <p:blind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468BB-0B77-103D-B747-C9CFC11DE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0C8FF11B-96A5-3132-B7D7-A84B09A15E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00789" y="42862"/>
          <a:ext cx="5129212" cy="677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4205160" imgH="5553000" progId="PBrush">
                  <p:embed/>
                </p:oleObj>
              </mc:Choice>
              <mc:Fallback>
                <p:oleObj name="Bitmap Image" r:id="rId2" imgW="4205160" imgH="5553000" progId="PBrush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BC3B9FD0-C8CB-9B41-0822-0CC4DD73BD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00789" y="42862"/>
                        <a:ext cx="5129212" cy="6772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45360DA-A9D9-7F0D-6BC2-D6797F0ED3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6807" y="0"/>
          <a:ext cx="5194405" cy="6908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Brush" r:id="rId4" imgW="4200480" imgH="5586480" progId="">
                  <p:embed/>
                </p:oleObj>
              </mc:Choice>
              <mc:Fallback>
                <p:oleObj name="PBrush" r:id="rId4" imgW="4200480" imgH="5586480" progId="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9681375B-E695-28D2-2B09-FA40307A9E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807" y="0"/>
                        <a:ext cx="5194405" cy="6908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33B08CF9-5DA8-7ED2-D0D0-BE261CFD171D}"/>
              </a:ext>
            </a:extLst>
          </p:cNvPr>
          <p:cNvSpPr txBox="1"/>
          <p:nvPr/>
        </p:nvSpPr>
        <p:spPr>
          <a:xfrm>
            <a:off x="2472266" y="3207466"/>
            <a:ext cx="9821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7200" b="0" i="0" dirty="0">
                <a:solidFill>
                  <a:srgbClr val="474747"/>
                </a:solidFill>
                <a:effectLst/>
                <a:latin typeface="Google Sans"/>
              </a:rPr>
              <a:t>❌</a:t>
            </a:r>
            <a:endParaRPr lang="es-MX" sz="72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C60C2C7-8094-58E1-5AF7-81F4C7BBA80C}"/>
              </a:ext>
            </a:extLst>
          </p:cNvPr>
          <p:cNvSpPr txBox="1"/>
          <p:nvPr/>
        </p:nvSpPr>
        <p:spPr>
          <a:xfrm>
            <a:off x="8242702" y="3254733"/>
            <a:ext cx="88819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6000" b="0" i="0" dirty="0">
                <a:solidFill>
                  <a:srgbClr val="001D35"/>
                </a:solidFill>
                <a:effectLst/>
                <a:latin typeface="Google Sans"/>
              </a:rPr>
              <a:t>✅</a:t>
            </a:r>
            <a:endParaRPr lang="es-MX" sz="6000" dirty="0"/>
          </a:p>
        </p:txBody>
      </p:sp>
    </p:spTree>
    <p:extLst>
      <p:ext uri="{BB962C8B-B14F-4D97-AF65-F5344CB8AC3E}">
        <p14:creationId xmlns:p14="http://schemas.microsoft.com/office/powerpoint/2010/main" val="1753699057"/>
      </p:ext>
    </p:extLst>
  </p:cSld>
  <p:clrMapOvr>
    <a:masterClrMapping/>
  </p:clrMapOvr>
  <p:transition>
    <p:blinds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CE83D-F58F-EC89-0E46-B20ABAE92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000CEC8F-9F71-F848-832A-7C0BA60C1ADA}"/>
              </a:ext>
            </a:extLst>
          </p:cNvPr>
          <p:cNvSpPr txBox="1"/>
          <p:nvPr/>
        </p:nvSpPr>
        <p:spPr>
          <a:xfrm>
            <a:off x="1459703" y="2194472"/>
            <a:ext cx="981551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6000" b="1" dirty="0">
                <a:solidFill>
                  <a:srgbClr val="0070C0"/>
                </a:solidFill>
                <a:latin typeface="Bahnschrift" panose="020B0502040204020203" pitchFamily="34" charset="0"/>
              </a:rPr>
              <a:t>¿Cuál Sedante usarías?</a:t>
            </a:r>
          </a:p>
          <a:p>
            <a:pPr marL="1143000" indent="-1143000">
              <a:buAutoNum type="alphaLcParenR"/>
            </a:pPr>
            <a:r>
              <a:rPr lang="es-MX" sz="6000" b="1" dirty="0">
                <a:solidFill>
                  <a:srgbClr val="FF0000"/>
                </a:solidFill>
                <a:latin typeface="Bahnschrift" panose="020B0502040204020203" pitchFamily="34" charset="0"/>
              </a:rPr>
              <a:t>Midazolam</a:t>
            </a:r>
          </a:p>
          <a:p>
            <a:pPr marL="1143000" indent="-1143000">
              <a:buAutoNum type="alphaLcParenR"/>
            </a:pPr>
            <a:r>
              <a:rPr lang="es-MX" sz="6000" b="1" dirty="0">
                <a:solidFill>
                  <a:srgbClr val="FF0000"/>
                </a:solidFill>
                <a:latin typeface="Bahnschrift" panose="020B0502040204020203" pitchFamily="34" charset="0"/>
              </a:rPr>
              <a:t>Etomidato</a:t>
            </a:r>
            <a:endParaRPr lang="es-MX" sz="6000" dirty="0"/>
          </a:p>
          <a:p>
            <a:pPr marL="1143000" indent="-1143000">
              <a:buAutoNum type="alphaLcParenR"/>
            </a:pPr>
            <a:r>
              <a:rPr lang="es-MX" sz="6000" b="1" dirty="0">
                <a:solidFill>
                  <a:srgbClr val="FF0000"/>
                </a:solidFill>
                <a:latin typeface="Bahnschrift" panose="020B0502040204020203" pitchFamily="34" charset="0"/>
              </a:rPr>
              <a:t>Propofol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28F110B-9C6C-02BA-0B81-6AA97FB568C8}"/>
              </a:ext>
            </a:extLst>
          </p:cNvPr>
          <p:cNvSpPr txBox="1"/>
          <p:nvPr/>
        </p:nvSpPr>
        <p:spPr>
          <a:xfrm>
            <a:off x="-2" y="528637"/>
            <a:ext cx="12192000" cy="104644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6200" b="1" dirty="0">
                <a:solidFill>
                  <a:schemeClr val="bg1"/>
                </a:solidFill>
                <a:latin typeface="Bahnschrift" panose="020B0502040204020203" pitchFamily="34" charset="0"/>
              </a:rPr>
              <a:t>Mantenimiento de Sedoanalgesia</a:t>
            </a:r>
          </a:p>
        </p:txBody>
      </p:sp>
    </p:spTree>
    <p:extLst>
      <p:ext uri="{BB962C8B-B14F-4D97-AF65-F5344CB8AC3E}">
        <p14:creationId xmlns:p14="http://schemas.microsoft.com/office/powerpoint/2010/main" val="610706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BB78C-1F01-2DEC-17BB-23CD2FB9F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5109261C-7808-0E95-8C99-FFEDC3CC16EE}"/>
              </a:ext>
            </a:extLst>
          </p:cNvPr>
          <p:cNvSpPr txBox="1"/>
          <p:nvPr/>
        </p:nvSpPr>
        <p:spPr>
          <a:xfrm>
            <a:off x="1459703" y="2194472"/>
            <a:ext cx="981551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6000" b="1" dirty="0">
                <a:solidFill>
                  <a:srgbClr val="0070C0"/>
                </a:solidFill>
                <a:latin typeface="Bahnschrift" panose="020B0502040204020203" pitchFamily="34" charset="0"/>
              </a:rPr>
              <a:t>¿Cuál Sedante usarías?</a:t>
            </a:r>
          </a:p>
          <a:p>
            <a:pPr marL="1143000" indent="-1143000">
              <a:buAutoNum type="alphaLcParenR"/>
            </a:pPr>
            <a:r>
              <a:rPr lang="es-MX" sz="6000" b="1" dirty="0">
                <a:solidFill>
                  <a:srgbClr val="FF0000"/>
                </a:solidFill>
                <a:latin typeface="Bahnschrift" panose="020B0502040204020203" pitchFamily="34" charset="0"/>
              </a:rPr>
              <a:t>Midazolam</a:t>
            </a:r>
          </a:p>
          <a:p>
            <a:pPr marL="1143000" indent="-1143000">
              <a:buAutoNum type="alphaLcParenR"/>
            </a:pPr>
            <a:r>
              <a:rPr lang="es-MX" sz="6000" b="1" dirty="0">
                <a:solidFill>
                  <a:srgbClr val="FF0000"/>
                </a:solidFill>
                <a:latin typeface="Bahnschrift" panose="020B0502040204020203" pitchFamily="34" charset="0"/>
              </a:rPr>
              <a:t>Etomidato</a:t>
            </a:r>
            <a:endParaRPr lang="es-MX" sz="6000" dirty="0"/>
          </a:p>
          <a:p>
            <a:pPr marL="1143000" indent="-1143000">
              <a:buAutoNum type="alphaLcParenR"/>
            </a:pPr>
            <a:r>
              <a:rPr lang="es-MX" sz="6000" b="1" u="sng" dirty="0">
                <a:solidFill>
                  <a:srgbClr val="FF0000"/>
                </a:solidFill>
                <a:latin typeface="Bahnschrift" panose="020B0502040204020203" pitchFamily="34" charset="0"/>
              </a:rPr>
              <a:t>Propofol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87ADEEB-7D45-B23F-4B2D-339638CBBBB2}"/>
              </a:ext>
            </a:extLst>
          </p:cNvPr>
          <p:cNvSpPr txBox="1"/>
          <p:nvPr/>
        </p:nvSpPr>
        <p:spPr>
          <a:xfrm>
            <a:off x="-2" y="528637"/>
            <a:ext cx="12192000" cy="104644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6200" b="1" dirty="0">
                <a:solidFill>
                  <a:schemeClr val="bg1"/>
                </a:solidFill>
                <a:latin typeface="Bahnschrift" panose="020B0502040204020203" pitchFamily="34" charset="0"/>
              </a:rPr>
              <a:t>Mantenimiento de Sedoanalgesia</a:t>
            </a:r>
          </a:p>
        </p:txBody>
      </p:sp>
    </p:spTree>
    <p:extLst>
      <p:ext uri="{BB962C8B-B14F-4D97-AF65-F5344CB8AC3E}">
        <p14:creationId xmlns:p14="http://schemas.microsoft.com/office/powerpoint/2010/main" val="3106152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9BD61-3D4F-2DC6-3F3E-395377FF1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E553E2D-A7B7-F660-3021-461D856F8C06}"/>
              </a:ext>
            </a:extLst>
          </p:cNvPr>
          <p:cNvSpPr txBox="1"/>
          <p:nvPr/>
        </p:nvSpPr>
        <p:spPr>
          <a:xfrm>
            <a:off x="871659" y="2875002"/>
            <a:ext cx="104486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7200" b="1" dirty="0">
                <a:solidFill>
                  <a:srgbClr val="FF0000"/>
                </a:solidFill>
                <a:latin typeface="Bahnschrift" panose="020B0502040204020203" pitchFamily="34" charset="0"/>
              </a:rPr>
              <a:t>Propofol 1-3 mg/Kg/hora</a:t>
            </a:r>
          </a:p>
        </p:txBody>
      </p:sp>
    </p:spTree>
    <p:extLst>
      <p:ext uri="{BB962C8B-B14F-4D97-AF65-F5344CB8AC3E}">
        <p14:creationId xmlns:p14="http://schemas.microsoft.com/office/powerpoint/2010/main" val="2319435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C672E-994E-9230-1ADB-40B57932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FBF287C-A53B-23E7-2080-8388F5ED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984576"/>
              </p:ext>
            </p:extLst>
          </p:nvPr>
        </p:nvGraphicFramePr>
        <p:xfrm>
          <a:off x="59266" y="388144"/>
          <a:ext cx="12073467" cy="6081712"/>
        </p:xfrm>
        <a:graphic>
          <a:graphicData uri="http://schemas.openxmlformats.org/drawingml/2006/table">
            <a:tbl>
              <a:tblPr firstRow="1" firstCol="1" bandRow="1"/>
              <a:tblGrid>
                <a:gridCol w="78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0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14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2885">
                <a:tc gridSpan="3">
                  <a:txBody>
                    <a:bodyPr/>
                    <a:lstStyle/>
                    <a:p>
                      <a:pPr algn="ctr"/>
                      <a:r>
                        <a:rPr lang="es-MX" sz="4400" b="1" i="0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ESCALA DE SEDACIÓN RASS</a:t>
                      </a:r>
                      <a:endParaRPr lang="es-ES_tradnl" sz="1800" b="1" i="0" dirty="0"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034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4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Combativo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Ansioso violento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034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3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Muy agitado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Agresivo, se retira tubos y cateteres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6034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2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Agitado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Movimientos frecuentes, disocia con ventilador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650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1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Ansioso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Inquieto, sin conducta violenta ni movimientos excesivos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034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0</a:t>
                      </a:r>
                      <a:endParaRPr lang="es-ES_tradnl" sz="2400" b="1" i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Alerta y tranquilo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650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-1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Adormilado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Despierta con la voz, contacto visual más de 10 seg.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0057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-2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Sedación Ligera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Despierta con la voz, contacto visual menos de 10 seg.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9650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-3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Sedación moderada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Se mueve y abre los ojos al llamado, no dirige la mirada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9650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-4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Sedación profunda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No responde a la voz, abre los ojos al estimulo física.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6034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-5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Sedación muy profunda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No responde a la voz ni a la estimulación física.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176669"/>
      </p:ext>
    </p:extLst>
  </p:cSld>
  <p:clrMapOvr>
    <a:masterClrMapping/>
  </p:clrMapOvr>
  <p:transition>
    <p:blinds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575656"/>
              </p:ext>
            </p:extLst>
          </p:nvPr>
        </p:nvGraphicFramePr>
        <p:xfrm>
          <a:off x="59266" y="389465"/>
          <a:ext cx="12073467" cy="6081712"/>
        </p:xfrm>
        <a:graphic>
          <a:graphicData uri="http://schemas.openxmlformats.org/drawingml/2006/table">
            <a:tbl>
              <a:tblPr firstRow="1" firstCol="1" bandRow="1"/>
              <a:tblGrid>
                <a:gridCol w="78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0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14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2885">
                <a:tc gridSpan="3">
                  <a:txBody>
                    <a:bodyPr/>
                    <a:lstStyle/>
                    <a:p>
                      <a:pPr algn="ctr"/>
                      <a:r>
                        <a:rPr lang="es-MX" sz="4400" b="1" i="0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ESCALA DE SEDACIÓN RASS</a:t>
                      </a:r>
                      <a:endParaRPr lang="es-ES_tradnl" sz="1800" b="1" i="0" dirty="0"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034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4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Combativo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Ansioso violento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034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3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Muy agitado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Agresivo, se retira tubos y cateteres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6034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2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Agitado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Movimientos frecuentes, disocia con ventilador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650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1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Ansioso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Inquieto, sin conducta violenta ni movimientos excesivos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034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0</a:t>
                      </a:r>
                      <a:endParaRPr lang="es-ES_tradnl" sz="2400" b="1" i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Alerta y tranquilo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650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-1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Adormilado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Despierta con la voz, contacto visual más de 10 seg.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0057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-2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Sedación Ligera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Despierta con la voz, contacto visual menos de 10 seg.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9650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-3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Sedación moderada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Se mueve y abre los ojos al llamado, no dirige la mirada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9650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-4</a:t>
                      </a:r>
                      <a:endParaRPr lang="es-ES_tradnl" sz="2400" b="1" i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Sedación profunda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No responde a la voz, abre los ojos al estimulo física.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6034">
                <a:tc>
                  <a:txBody>
                    <a:bodyPr/>
                    <a:lstStyle/>
                    <a:p>
                      <a:pPr algn="ctr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-5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Sedación muy profunda</a:t>
                      </a:r>
                      <a:endParaRPr lang="es-ES_tradnl" sz="2400" b="1" i="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b="1" i="0" dirty="0">
                          <a:solidFill>
                            <a:srgbClr val="0070C0"/>
                          </a:solidFill>
                          <a:effectLst/>
                          <a:latin typeface="Bahnschrift" panose="020B0502040204020203" pitchFamily="34" charset="0"/>
                          <a:ea typeface="Times New Roman" charset="0"/>
                          <a:cs typeface="Calibri" charset="0"/>
                        </a:rPr>
                        <a:t>No responde a la voz ni a la estimulación física.</a:t>
                      </a:r>
                      <a:endParaRPr lang="es-ES_tradnl" sz="2400" b="1" i="0" dirty="0">
                        <a:solidFill>
                          <a:srgbClr val="0070C0"/>
                        </a:solidFill>
                        <a:effectLst/>
                        <a:latin typeface="Bahnschrift" panose="020B0502040204020203" pitchFamily="34" charset="0"/>
                        <a:ea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0739CE51-9570-9204-1371-939462460513}"/>
              </a:ext>
            </a:extLst>
          </p:cNvPr>
          <p:cNvSpPr/>
          <p:nvPr/>
        </p:nvSpPr>
        <p:spPr>
          <a:xfrm>
            <a:off x="59266" y="5404380"/>
            <a:ext cx="12073467" cy="10837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8437505"/>
      </p:ext>
    </p:extLst>
  </p:cSld>
  <p:clrMapOvr>
    <a:masterClrMapping/>
  </p:clrMapOvr>
  <p:transition>
    <p:blinds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F8FC27E8-6BF3-34D9-4920-861B1DA6C9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515061"/>
              </p:ext>
            </p:extLst>
          </p:nvPr>
        </p:nvGraphicFramePr>
        <p:xfrm>
          <a:off x="762000" y="0"/>
          <a:ext cx="5062330" cy="6863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Brush" r:id="rId2" imgW="4110120" imgH="5572080" progId="">
                  <p:embed/>
                </p:oleObj>
              </mc:Choice>
              <mc:Fallback>
                <p:oleObj name="PBrush" r:id="rId2" imgW="4110120" imgH="5572080" progId="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6B028A31-F517-0F64-2F03-D8DEA343A2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2000" y="0"/>
                        <a:ext cx="5062330" cy="68631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20162441-0770-3595-085F-85883B2123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5162549"/>
              </p:ext>
            </p:extLst>
          </p:nvPr>
        </p:nvGraphicFramePr>
        <p:xfrm>
          <a:off x="6300788" y="42862"/>
          <a:ext cx="5129212" cy="677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4205160" imgH="5553000" progId="PBrush">
                  <p:embed/>
                </p:oleObj>
              </mc:Choice>
              <mc:Fallback>
                <p:oleObj name="Bitmap Image" r:id="rId4" imgW="4205160" imgH="5553000" progId="PBrush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152E0C9F-E77A-1FB8-4AFA-AE078E2D01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00788" y="42862"/>
                        <a:ext cx="5129212" cy="6772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5803435"/>
      </p:ext>
    </p:extLst>
  </p:cSld>
  <p:clrMapOvr>
    <a:masterClrMapping/>
  </p:clrMapOvr>
  <p:transition>
    <p:blinds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E4DBF-2411-BC8E-3200-FA64F1D23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82529E6-11D7-A0C9-EA7C-0CDCAE751C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0"/>
          <a:ext cx="5062330" cy="6863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Brush" r:id="rId2" imgW="4110120" imgH="5572080" progId="">
                  <p:embed/>
                </p:oleObj>
              </mc:Choice>
              <mc:Fallback>
                <p:oleObj name="PBrush" r:id="rId2" imgW="4110120" imgH="5572080" progId="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F8FC27E8-6BF3-34D9-4920-861B1DA6C9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2000" y="0"/>
                        <a:ext cx="5062330" cy="68631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98FDC5E7-9B8F-F267-5899-4BE0B6EE55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611315"/>
              </p:ext>
            </p:extLst>
          </p:nvPr>
        </p:nvGraphicFramePr>
        <p:xfrm>
          <a:off x="6300788" y="42862"/>
          <a:ext cx="5129212" cy="677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4205160" imgH="5553000" progId="PBrush">
                  <p:embed/>
                </p:oleObj>
              </mc:Choice>
              <mc:Fallback>
                <p:oleObj name="Bitmap Image" r:id="rId4" imgW="4205160" imgH="5553000" progId="PBrush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20162441-0770-3595-085F-85883B2123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00788" y="42862"/>
                        <a:ext cx="5129212" cy="6772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96D5DBE2-8D6B-39D9-1A51-9BE81BA6FFA6}"/>
              </a:ext>
            </a:extLst>
          </p:cNvPr>
          <p:cNvSpPr txBox="1"/>
          <p:nvPr/>
        </p:nvSpPr>
        <p:spPr>
          <a:xfrm>
            <a:off x="2472266" y="3207466"/>
            <a:ext cx="9821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7200" b="0" i="0" dirty="0">
                <a:solidFill>
                  <a:srgbClr val="474747"/>
                </a:solidFill>
                <a:effectLst/>
                <a:latin typeface="Google Sans"/>
              </a:rPr>
              <a:t>❌</a:t>
            </a:r>
            <a:endParaRPr lang="es-MX" sz="72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C076198-67CD-256B-DC01-76418C703BBD}"/>
              </a:ext>
            </a:extLst>
          </p:cNvPr>
          <p:cNvSpPr txBox="1"/>
          <p:nvPr/>
        </p:nvSpPr>
        <p:spPr>
          <a:xfrm>
            <a:off x="8242702" y="3254733"/>
            <a:ext cx="88819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6000" b="0" i="0" dirty="0">
                <a:solidFill>
                  <a:srgbClr val="001D35"/>
                </a:solidFill>
                <a:effectLst/>
                <a:latin typeface="Google Sans"/>
              </a:rPr>
              <a:t>✅</a:t>
            </a:r>
            <a:endParaRPr lang="es-MX" sz="6000" dirty="0"/>
          </a:p>
        </p:txBody>
      </p:sp>
    </p:spTree>
    <p:extLst>
      <p:ext uri="{BB962C8B-B14F-4D97-AF65-F5344CB8AC3E}">
        <p14:creationId xmlns:p14="http://schemas.microsoft.com/office/powerpoint/2010/main" val="2716700346"/>
      </p:ext>
    </p:extLst>
  </p:cSld>
  <p:clrMapOvr>
    <a:masterClrMapping/>
  </p:clrMapOvr>
  <p:transition>
    <p:blinds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5621D15-84BD-CCC1-34B2-FEFFBEFB1E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53" t="31832" r="56008" b="27949"/>
          <a:stretch/>
        </p:blipFill>
        <p:spPr>
          <a:xfrm>
            <a:off x="8684705" y="0"/>
            <a:ext cx="3507295" cy="3205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42E2BD3-D344-41AA-8309-40AEA5032CDC}"/>
              </a:ext>
            </a:extLst>
          </p:cNvPr>
          <p:cNvSpPr/>
          <p:nvPr/>
        </p:nvSpPr>
        <p:spPr>
          <a:xfrm>
            <a:off x="404680" y="3057679"/>
            <a:ext cx="980612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6000" b="1" dirty="0">
                <a:latin typeface="Bahnschrift" panose="020B0502040204020203" pitchFamily="34" charset="0"/>
                <a:sym typeface="Wingdings" pitchFamily="2" charset="2"/>
              </a:rPr>
              <a:t></a:t>
            </a:r>
            <a:r>
              <a:rPr lang="es-ES" sz="6000" b="1" dirty="0">
                <a:latin typeface="Bahnschrift" panose="020B0502040204020203" pitchFamily="34" charset="0"/>
              </a:rPr>
              <a:t>Capta ondas EEG</a:t>
            </a:r>
          </a:p>
          <a:p>
            <a:r>
              <a:rPr lang="es-ES" sz="6000" b="1" dirty="0">
                <a:solidFill>
                  <a:srgbClr val="0070C0"/>
                </a:solidFill>
                <a:latin typeface="Bahnschrift" panose="020B0502040204020203" pitchFamily="34" charset="0"/>
                <a:sym typeface="Wingdings" pitchFamily="2" charset="2"/>
              </a:rPr>
              <a:t></a:t>
            </a:r>
            <a:r>
              <a:rPr lang="es-ES" sz="6000" b="1" dirty="0">
                <a:solidFill>
                  <a:srgbClr val="0070C0"/>
                </a:solidFill>
                <a:latin typeface="Bahnschrift" panose="020B0502040204020203" pitchFamily="34" charset="0"/>
              </a:rPr>
              <a:t>Otorga valor entre: 0-100</a:t>
            </a:r>
          </a:p>
          <a:p>
            <a:r>
              <a:rPr lang="es-ES" sz="6000" b="1" dirty="0">
                <a:latin typeface="Bahnschrift" panose="020B0502040204020203" pitchFamily="34" charset="0"/>
                <a:sym typeface="Wingdings" pitchFamily="2" charset="2"/>
              </a:rPr>
              <a:t></a:t>
            </a:r>
            <a:r>
              <a:rPr lang="es-ES" sz="6000" b="1" dirty="0">
                <a:latin typeface="Bahnschrift" panose="020B0502040204020203" pitchFamily="34" charset="0"/>
              </a:rPr>
              <a:t>Correlaciona con RASS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D54BE34-83B0-5CDC-59ED-5FC6AF803A67}"/>
              </a:ext>
            </a:extLst>
          </p:cNvPr>
          <p:cNvSpPr txBox="1"/>
          <p:nvPr/>
        </p:nvSpPr>
        <p:spPr>
          <a:xfrm>
            <a:off x="387368" y="448537"/>
            <a:ext cx="851746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0" b="1" dirty="0">
                <a:solidFill>
                  <a:srgbClr val="FF0000"/>
                </a:solidFill>
                <a:latin typeface="Bahnschrift" panose="020B0502040204020203" pitchFamily="34" charset="0"/>
              </a:rPr>
              <a:t>Índice Biespectral (BIS)</a:t>
            </a:r>
          </a:p>
        </p:txBody>
      </p:sp>
      <p:sp>
        <p:nvSpPr>
          <p:cNvPr id="6" name="Cuadro de texto 2">
            <a:extLst>
              <a:ext uri="{FF2B5EF4-FFF2-40B4-BE49-F238E27FC236}">
                <a16:creationId xmlns:a16="http://schemas.microsoft.com/office/drawing/2014/main" id="{26DAB2D0-971C-36F2-4DF3-43BEE90F0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6667" y="6393614"/>
            <a:ext cx="8638852" cy="46438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400" b="1" dirty="0">
                <a:effectLst/>
                <a:latin typeface="Bahnschrift" panose="020B0502040204020203" pitchFamily="34" charset="0"/>
                <a:ea typeface="Calibri"/>
                <a:cs typeface="Times New Roman"/>
              </a:rPr>
              <a:t>Monitoring Level of Consciousness during Anesthesia and Sedation. </a:t>
            </a:r>
            <a:r>
              <a:rPr lang="es-ES" sz="1400" b="1" dirty="0">
                <a:effectLst/>
                <a:latin typeface="Bahnschrift" panose="020B0502040204020203" pitchFamily="34" charset="0"/>
                <a:ea typeface="Calibri"/>
                <a:cs typeface="Times New Roman"/>
              </a:rPr>
              <a:t>Aspect Medical Systems, 2003</a:t>
            </a:r>
            <a:endParaRPr lang="es-ES" b="1" dirty="0">
              <a:effectLst/>
              <a:latin typeface="Bahnschrift" panose="020B0502040204020203" pitchFamily="34" charset="0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s-ES" b="1" dirty="0">
                <a:effectLst/>
                <a:latin typeface="Bahnschrift" panose="020B0502040204020203" pitchFamily="34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79324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NDICES DE VARIABILIDAD EN EL BIS – Anestesiados">
            <a:extLst>
              <a:ext uri="{FF2B5EF4-FFF2-40B4-BE49-F238E27FC236}">
                <a16:creationId xmlns:a16="http://schemas.microsoft.com/office/drawing/2014/main" id="{30242D79-31E3-3FA5-8FD0-D105ABD31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34" y="2371997"/>
            <a:ext cx="5452533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9B06884-1121-1DF5-38D7-ECCBE6CEFE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04"/>
          <a:stretch/>
        </p:blipFill>
        <p:spPr bwMode="auto">
          <a:xfrm>
            <a:off x="6764064" y="2371997"/>
            <a:ext cx="5140068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7AD7F38-5041-21D3-2805-B6871CE7ACBD}"/>
              </a:ext>
            </a:extLst>
          </p:cNvPr>
          <p:cNvSpPr txBox="1"/>
          <p:nvPr/>
        </p:nvSpPr>
        <p:spPr>
          <a:xfrm>
            <a:off x="0" y="735269"/>
            <a:ext cx="121920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UY" sz="4800" b="1" dirty="0">
                <a:solidFill>
                  <a:srgbClr val="FF0000"/>
                </a:solidFill>
                <a:latin typeface="Bahnschrift" panose="020B0502040204020203" pitchFamily="34" charset="0"/>
              </a:rPr>
              <a:t>BIS 40-60 garantiza sedación profunda</a:t>
            </a:r>
          </a:p>
          <a:p>
            <a:pPr algn="ctr"/>
            <a:r>
              <a:rPr lang="es-UY" sz="4400" b="1" dirty="0">
                <a:latin typeface="Bahnschrift" panose="020B0502040204020203" pitchFamily="34" charset="0"/>
              </a:rPr>
              <a:t>En pacientes con BNM</a:t>
            </a:r>
            <a:endParaRPr lang="es-MX" sz="4400" b="1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202733"/>
      </p:ext>
    </p:extLst>
  </p:cSld>
  <p:clrMapOvr>
    <a:masterClrMapping/>
  </p:clrMapOvr>
  <p:transition>
    <p:blinds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1429A-5CFD-5380-A5F3-6A6E4959E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NDICES DE VARIABILIDAD EN EL BIS – Anestesiados">
            <a:extLst>
              <a:ext uri="{FF2B5EF4-FFF2-40B4-BE49-F238E27FC236}">
                <a16:creationId xmlns:a16="http://schemas.microsoft.com/office/drawing/2014/main" id="{386E33EE-B198-A817-2770-2ADAA64FE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34" y="2371997"/>
            <a:ext cx="5452533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68B7FC6-61E1-6951-34FA-8FFC6B51F4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04"/>
          <a:stretch/>
        </p:blipFill>
        <p:spPr bwMode="auto">
          <a:xfrm>
            <a:off x="6764064" y="2371997"/>
            <a:ext cx="5140068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F64DDB0-44DF-A828-E637-A10DA1DC1CC4}"/>
              </a:ext>
            </a:extLst>
          </p:cNvPr>
          <p:cNvSpPr txBox="1"/>
          <p:nvPr/>
        </p:nvSpPr>
        <p:spPr>
          <a:xfrm>
            <a:off x="0" y="735269"/>
            <a:ext cx="121920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UY" sz="4800" b="1" dirty="0">
                <a:solidFill>
                  <a:srgbClr val="FF0000"/>
                </a:solidFill>
                <a:latin typeface="Bahnschrift" panose="020B0502040204020203" pitchFamily="34" charset="0"/>
              </a:rPr>
              <a:t>BIS 40-60 garantiza sedación profunda</a:t>
            </a:r>
          </a:p>
          <a:p>
            <a:pPr algn="ctr"/>
            <a:r>
              <a:rPr lang="es-UY" sz="4400" b="1" dirty="0">
                <a:latin typeface="Bahnschrift" panose="020B0502040204020203" pitchFamily="34" charset="0"/>
              </a:rPr>
              <a:t>En pacientes con BNM</a:t>
            </a:r>
            <a:endParaRPr lang="es-MX" sz="4400" b="1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3BF90F7-AE9F-54BA-85FB-F2494E3DDCBD}"/>
              </a:ext>
            </a:extLst>
          </p:cNvPr>
          <p:cNvSpPr txBox="1"/>
          <p:nvPr/>
        </p:nvSpPr>
        <p:spPr>
          <a:xfrm>
            <a:off x="8843031" y="3877733"/>
            <a:ext cx="9821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7200" b="0" i="0" dirty="0">
                <a:solidFill>
                  <a:srgbClr val="474747"/>
                </a:solidFill>
                <a:effectLst/>
                <a:latin typeface="Google Sans"/>
              </a:rPr>
              <a:t>❌</a:t>
            </a:r>
            <a:endParaRPr lang="es-MX" sz="72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321DC78-4925-0008-5F11-4BBC1B66C9D3}"/>
              </a:ext>
            </a:extLst>
          </p:cNvPr>
          <p:cNvSpPr txBox="1"/>
          <p:nvPr/>
        </p:nvSpPr>
        <p:spPr>
          <a:xfrm>
            <a:off x="2739369" y="3865731"/>
            <a:ext cx="88819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6000" b="0" i="0" dirty="0">
                <a:solidFill>
                  <a:srgbClr val="001D35"/>
                </a:solidFill>
                <a:effectLst/>
                <a:latin typeface="Google Sans"/>
              </a:rPr>
              <a:t>✅</a:t>
            </a:r>
            <a:endParaRPr lang="es-MX" sz="6000" dirty="0"/>
          </a:p>
        </p:txBody>
      </p:sp>
    </p:spTree>
    <p:extLst>
      <p:ext uri="{BB962C8B-B14F-4D97-AF65-F5344CB8AC3E}">
        <p14:creationId xmlns:p14="http://schemas.microsoft.com/office/powerpoint/2010/main" val="2132526771"/>
      </p:ext>
    </p:extLst>
  </p:cSld>
  <p:clrMapOvr>
    <a:masterClrMapping/>
  </p:clrMapOvr>
  <p:transition>
    <p:blinds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2AD0A-79A7-95F3-DFBE-FB2B39749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A1181C6-8EB5-F8D6-F107-6BB5CCAACE46}"/>
              </a:ext>
            </a:extLst>
          </p:cNvPr>
          <p:cNvSpPr txBox="1"/>
          <p:nvPr/>
        </p:nvSpPr>
        <p:spPr>
          <a:xfrm>
            <a:off x="0" y="121023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7200" b="1" dirty="0">
                <a:solidFill>
                  <a:schemeClr val="bg1"/>
                </a:solidFill>
                <a:latin typeface="Bahnschrift" panose="020B0502040204020203" pitchFamily="34" charset="0"/>
              </a:rPr>
              <a:t>Objetivos de Sedación en VM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547BE16-FFC3-1236-59B4-A5759A7B63B6}"/>
              </a:ext>
            </a:extLst>
          </p:cNvPr>
          <p:cNvSpPr/>
          <p:nvPr/>
        </p:nvSpPr>
        <p:spPr>
          <a:xfrm>
            <a:off x="1570786" y="1444462"/>
            <a:ext cx="850106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6600" b="1" dirty="0">
                <a:solidFill>
                  <a:srgbClr val="FF000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  <a:sym typeface="Wingdings" pitchFamily="2" charset="2"/>
              </a:rPr>
              <a:t></a:t>
            </a:r>
            <a:r>
              <a:rPr lang="es-ES" sz="6600" b="1" dirty="0">
                <a:solidFill>
                  <a:srgbClr val="FF000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Analgesia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sz="6600" b="1" dirty="0">
                <a:solidFill>
                  <a:srgbClr val="0070C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CPOT</a:t>
            </a:r>
            <a:r>
              <a:rPr lang="es-ES" sz="6600" b="1" dirty="0">
                <a:solidFill>
                  <a:srgbClr val="FF000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 </a:t>
            </a:r>
            <a:r>
              <a:rPr lang="es-ES" sz="6600" b="1" dirty="0"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≤2</a:t>
            </a:r>
          </a:p>
          <a:p>
            <a:r>
              <a:rPr lang="es-ES" sz="6600" b="1" dirty="0">
                <a:solidFill>
                  <a:srgbClr val="0070C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  <a:sym typeface="Wingdings" pitchFamily="2" charset="2"/>
              </a:rPr>
              <a:t></a:t>
            </a:r>
            <a:r>
              <a:rPr lang="es-ES" sz="6600" b="1" dirty="0">
                <a:solidFill>
                  <a:srgbClr val="FF000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Sedación profunda: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sz="6600" b="1" dirty="0">
                <a:solidFill>
                  <a:srgbClr val="0070C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RASS</a:t>
            </a:r>
            <a:r>
              <a:rPr lang="es-ES" sz="6600" b="1" dirty="0">
                <a:solidFill>
                  <a:srgbClr val="FF000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 </a:t>
            </a:r>
            <a:r>
              <a:rPr lang="es-ES" sz="6600" b="1" dirty="0"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&gt;-4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sz="6600" b="1" dirty="0">
                <a:solidFill>
                  <a:srgbClr val="0070C0"/>
                </a:solidFill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BIS </a:t>
            </a:r>
            <a:r>
              <a:rPr lang="es-ES" sz="6600" b="1" dirty="0">
                <a:latin typeface="Bahnschrift" panose="020B0502040204020203" pitchFamily="34" charset="0"/>
                <a:ea typeface="Krungthep" panose="02000400000000000000" pitchFamily="2" charset="-34"/>
                <a:cs typeface="Krungthep" panose="02000400000000000000" pitchFamily="2" charset="-34"/>
              </a:rPr>
              <a:t>40-60</a:t>
            </a:r>
            <a:endParaRPr lang="es-MX" sz="6600" b="1" dirty="0">
              <a:latin typeface="Bahnschrift" panose="020B0502040204020203" pitchFamily="34" charset="0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577795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FC9A9-E8CB-A82A-EC75-7944EB298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46952CC1-CD5B-28DA-24E2-2ABB09F5AA16}"/>
              </a:ext>
            </a:extLst>
          </p:cNvPr>
          <p:cNvSpPr txBox="1">
            <a:spLocks/>
          </p:cNvSpPr>
          <p:nvPr/>
        </p:nvSpPr>
        <p:spPr>
          <a:xfrm>
            <a:off x="260923" y="0"/>
            <a:ext cx="11863842" cy="179024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ln w="3175">
                  <a:solidFill>
                    <a:srgbClr val="F9F9F9"/>
                  </a:solidFill>
                </a:ln>
                <a:solidFill>
                  <a:srgbClr val="C00000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8000" dirty="0">
                <a:ln w="3175">
                  <a:noFill/>
                </a:ln>
                <a:solidFill>
                  <a:srgbClr val="FF0000"/>
                </a:solidFill>
                <a:latin typeface="Bahnschrift" panose="020B0502040204020203" pitchFamily="34" charset="0"/>
                <a:ea typeface="Calibri" charset="0"/>
                <a:cs typeface="Calibri" charset="0"/>
              </a:rPr>
              <a:t>¿</a:t>
            </a:r>
            <a:r>
              <a:rPr kumimoji="0" lang="es-ES_tradnl" sz="8000" u="none" strike="noStrike" kern="1200" cap="none" spc="0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" panose="020B0502040204020203" pitchFamily="34" charset="0"/>
                <a:ea typeface="Calibri" charset="0"/>
                <a:cs typeface="Calibri" charset="0"/>
              </a:rPr>
              <a:t>A QUIÉN DEBO SEDAR?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F24D7DA-78FC-C235-C3C4-56E26B722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3388" y="5668256"/>
            <a:ext cx="3908611" cy="118974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11FD44CC-0AA2-8F69-249E-201E1B51A2F0}"/>
              </a:ext>
            </a:extLst>
          </p:cNvPr>
          <p:cNvSpPr txBox="1"/>
          <p:nvPr/>
        </p:nvSpPr>
        <p:spPr>
          <a:xfrm>
            <a:off x="825698" y="1575317"/>
            <a:ext cx="8009018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ES_tradnl" sz="3900" b="1" dirty="0">
                <a:solidFill>
                  <a:srgbClr val="0070C0"/>
                </a:solidFill>
                <a:latin typeface="Bahnschrift" panose="020B0502040204020203" pitchFamily="34" charset="0"/>
                <a:sym typeface="Wingdings" pitchFamily="2" charset="2"/>
              </a:rPr>
              <a:t></a:t>
            </a:r>
            <a:r>
              <a:rPr lang="es-ES_tradnl" sz="3900" b="1" dirty="0">
                <a:solidFill>
                  <a:srgbClr val="0070C0"/>
                </a:solidFill>
                <a:latin typeface="Bahnschrift" panose="020B0502040204020203" pitchFamily="34" charset="0"/>
              </a:rPr>
              <a:t>Respiratorio</a:t>
            </a:r>
          </a:p>
          <a:p>
            <a:pPr marL="457200" lvl="1" indent="0">
              <a:buNone/>
            </a:pPr>
            <a:r>
              <a:rPr lang="es-ES_tradnl" sz="4400" b="1" dirty="0">
                <a:latin typeface="Bahnschrift" panose="020B0502040204020203" pitchFamily="34" charset="0"/>
              </a:rPr>
              <a:t>SDRA Moderado-Severo</a:t>
            </a:r>
          </a:p>
          <a:p>
            <a:pPr marL="457200" lvl="1" indent="0">
              <a:buNone/>
            </a:pPr>
            <a:r>
              <a:rPr lang="es-ES_tradnl" sz="4400" b="1" dirty="0">
                <a:latin typeface="Bahnschrift" panose="020B0502040204020203" pitchFamily="34" charset="0"/>
              </a:rPr>
              <a:t>Atrapamiento aéreo severo </a:t>
            </a:r>
          </a:p>
          <a:p>
            <a:pPr marL="0" indent="0">
              <a:buNone/>
            </a:pPr>
            <a:r>
              <a:rPr lang="es-ES_tradnl" sz="3900" b="1" dirty="0">
                <a:solidFill>
                  <a:srgbClr val="0070C0"/>
                </a:solidFill>
                <a:latin typeface="Bahnschrift" panose="020B0502040204020203" pitchFamily="34" charset="0"/>
                <a:sym typeface="Wingdings" pitchFamily="2" charset="2"/>
              </a:rPr>
              <a:t></a:t>
            </a:r>
            <a:r>
              <a:rPr lang="es-ES_tradnl" sz="3900" b="1" dirty="0">
                <a:solidFill>
                  <a:srgbClr val="0070C0"/>
                </a:solidFill>
                <a:latin typeface="Bahnschrift" panose="020B0502040204020203" pitchFamily="34" charset="0"/>
              </a:rPr>
              <a:t>Neurológico</a:t>
            </a:r>
            <a:r>
              <a:rPr lang="es-ES_tradnl" sz="3900" b="1" dirty="0">
                <a:solidFill>
                  <a:srgbClr val="FFFF00"/>
                </a:solidFill>
                <a:latin typeface="Bahnschrift" panose="020B0502040204020203" pitchFamily="34" charset="0"/>
              </a:rPr>
              <a:t> </a:t>
            </a:r>
          </a:p>
          <a:p>
            <a:pPr marL="457200" lvl="1" indent="0">
              <a:buNone/>
            </a:pPr>
            <a:r>
              <a:rPr lang="es-ES_tradnl" sz="3200" b="1" dirty="0">
                <a:latin typeface="Bahnschrift" panose="020B0502040204020203" pitchFamily="34" charset="0"/>
              </a:rPr>
              <a:t>Estatus epiléptico refractario </a:t>
            </a:r>
          </a:p>
          <a:p>
            <a:pPr marL="457200" lvl="1" indent="0">
              <a:buNone/>
            </a:pPr>
            <a:r>
              <a:rPr lang="es-ES_tradnl" sz="3200" b="1" dirty="0">
                <a:latin typeface="Bahnschrift" panose="020B0502040204020203" pitchFamily="34" charset="0"/>
              </a:rPr>
              <a:t>Hipertensión intracraneal no resuelta </a:t>
            </a:r>
          </a:p>
          <a:p>
            <a:pPr marL="0" indent="0">
              <a:buNone/>
            </a:pPr>
            <a:r>
              <a:rPr lang="es-ES_tradnl" sz="3900" b="1" dirty="0">
                <a:solidFill>
                  <a:srgbClr val="0070C0"/>
                </a:solidFill>
                <a:latin typeface="Bahnschrift" panose="020B0502040204020203" pitchFamily="34" charset="0"/>
                <a:sym typeface="Wingdings" pitchFamily="2" charset="2"/>
              </a:rPr>
              <a:t></a:t>
            </a:r>
            <a:r>
              <a:rPr lang="es-ES_tradnl" sz="3900" b="1" dirty="0">
                <a:solidFill>
                  <a:srgbClr val="0070C0"/>
                </a:solidFill>
                <a:latin typeface="Bahnschrift" panose="020B0502040204020203" pitchFamily="34" charset="0"/>
              </a:rPr>
              <a:t>Otros</a:t>
            </a:r>
          </a:p>
          <a:p>
            <a:pPr marL="457200" lvl="1" indent="0">
              <a:buNone/>
            </a:pPr>
            <a:r>
              <a:rPr lang="es-ES_tradnl" sz="2800" b="1" dirty="0">
                <a:latin typeface="Bahnschrift" panose="020B0502040204020203" pitchFamily="34" charset="0"/>
              </a:rPr>
              <a:t>Tórax inestable no resuelto</a:t>
            </a:r>
          </a:p>
          <a:p>
            <a:pPr marL="457200" lvl="1" indent="0">
              <a:buNone/>
            </a:pPr>
            <a:r>
              <a:rPr lang="es-ES_tradnl" sz="2800" b="1" dirty="0" err="1">
                <a:latin typeface="Bahnschrift" panose="020B0502040204020203" pitchFamily="34" charset="0"/>
              </a:rPr>
              <a:t>Sx</a:t>
            </a:r>
            <a:r>
              <a:rPr lang="es-ES_tradnl" sz="2800" b="1" dirty="0">
                <a:latin typeface="Bahnschrift" panose="020B0502040204020203" pitchFamily="34" charset="0"/>
              </a:rPr>
              <a:t>. compartimental abdominal refractario</a:t>
            </a:r>
          </a:p>
        </p:txBody>
      </p:sp>
    </p:spTree>
    <p:extLst>
      <p:ext uri="{BB962C8B-B14F-4D97-AF65-F5344CB8AC3E}">
        <p14:creationId xmlns:p14="http://schemas.microsoft.com/office/powerpoint/2010/main" val="3360592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EAEFB2B-6DF0-2FC6-3D8D-EE20C3B30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623" y="101160"/>
            <a:ext cx="9264590" cy="655513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C379344-F708-89D7-E5A6-676BD5BDA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65" y="0"/>
            <a:ext cx="18834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581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557</Words>
  <Application>Microsoft Macintosh PowerPoint</Application>
  <PresentationFormat>Panorámica</PresentationFormat>
  <Paragraphs>175</Paragraphs>
  <Slides>24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24</vt:i4>
      </vt:variant>
    </vt:vector>
  </HeadingPairs>
  <TitlesOfParts>
    <vt:vector size="33" baseType="lpstr">
      <vt:lpstr>Aptos</vt:lpstr>
      <vt:lpstr>Aptos Display</vt:lpstr>
      <vt:lpstr>Arial</vt:lpstr>
      <vt:lpstr>Bahnschrift</vt:lpstr>
      <vt:lpstr>Google Sans</vt:lpstr>
      <vt:lpstr>Times New Roman</vt:lpstr>
      <vt:lpstr>Tema de Office</vt:lpstr>
      <vt:lpstr>PBrush</vt:lpstr>
      <vt:lpstr>Bitmap Image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Eder Zamarrón</dc:creator>
  <cp:lastModifiedBy>Eder Zamarrón</cp:lastModifiedBy>
  <cp:revision>3</cp:revision>
  <dcterms:created xsi:type="dcterms:W3CDTF">2024-10-26T01:23:47Z</dcterms:created>
  <dcterms:modified xsi:type="dcterms:W3CDTF">2024-10-26T03:14:13Z</dcterms:modified>
</cp:coreProperties>
</file>